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69" d="100"/>
          <a:sy n="69" d="100"/>
        </p:scale>
        <p:origin x="1416" y="60"/>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2.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8.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9.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30.e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8" name="标题 7"/>
          <p:cNvSpPr>
            <a:spLocks noGrp="1"/>
          </p:cNvSpPr>
          <p:nvPr>
            <p:ph type="ctrTitle"/>
          </p:nvPr>
        </p:nvSpPr>
        <p:spPr>
          <a:xfrm>
            <a:off x="1219200" y="3886200"/>
            <a:ext cx="6858000" cy="990600"/>
          </a:xfrm>
        </p:spPr>
        <p:txBody>
          <a:bodyPr anchor="t" anchorCtr="0"/>
          <a:lstStyle>
            <a:lvl1pPr algn="r">
              <a:defRPr sz="3200">
                <a:solidFill>
                  <a:schemeClr val="tx1"/>
                </a:solidFill>
              </a:defRPr>
            </a:lvl1pPr>
          </a:lstStyle>
          <a:p>
            <a:r>
              <a:rPr kumimoji="0" lang="zh-CN" altLang="en-US" smtClean="0"/>
              <a:t>单击此处编辑母版标题样式</a:t>
            </a:r>
            <a:endParaRPr kumimoji="0" lang="en-US"/>
          </a:p>
        </p:txBody>
      </p:sp>
      <p:sp>
        <p:nvSpPr>
          <p:cNvPr id="9" name="副标题 8"/>
          <p:cNvSpPr>
            <a:spLocks noGrp="1"/>
          </p:cNvSpPr>
          <p:nvPr>
            <p:ph type="subTitle" idx="1"/>
          </p:nvPr>
        </p:nvSpPr>
        <p:spPr>
          <a:xfrm>
            <a:off x="1219200" y="5124450"/>
            <a:ext cx="6858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zh-CN" altLang="en-US" smtClean="0"/>
              <a:t>单击此处编辑母版副标题样式</a:t>
            </a:r>
            <a:endParaRPr kumimoji="0" lang="en-US"/>
          </a:p>
        </p:txBody>
      </p:sp>
      <p:sp>
        <p:nvSpPr>
          <p:cNvPr id="28" name="日期占位符 27"/>
          <p:cNvSpPr>
            <a:spLocks noGrp="1"/>
          </p:cNvSpPr>
          <p:nvPr>
            <p:ph type="dt" sz="half" idx="10"/>
          </p:nvPr>
        </p:nvSpPr>
        <p:spPr>
          <a:xfrm>
            <a:off x="6400800" y="6355080"/>
            <a:ext cx="2286000" cy="365760"/>
          </a:xfrm>
        </p:spPr>
        <p:txBody>
          <a:bodyPr/>
          <a:lstStyle>
            <a:lvl1pPr>
              <a:defRPr sz="1400"/>
            </a:lvl1pPr>
          </a:lstStyle>
          <a:p>
            <a:fld id="{530820CF-B880-4189-942D-D702A7CBA730}" type="datetimeFigureOut">
              <a:rPr lang="zh-CN" altLang="en-US" smtClean="0"/>
              <a:pPr/>
              <a:t>2015/11/29</a:t>
            </a:fld>
            <a:endParaRPr lang="zh-CN" altLang="en-US"/>
          </a:p>
        </p:txBody>
      </p:sp>
      <p:sp>
        <p:nvSpPr>
          <p:cNvPr id="17" name="页脚占位符 16"/>
          <p:cNvSpPr>
            <a:spLocks noGrp="1"/>
          </p:cNvSpPr>
          <p:nvPr>
            <p:ph type="ftr" sz="quarter" idx="11"/>
          </p:nvPr>
        </p:nvSpPr>
        <p:spPr>
          <a:xfrm>
            <a:off x="2898648" y="6355080"/>
            <a:ext cx="3474720" cy="365760"/>
          </a:xfrm>
        </p:spPr>
        <p:txBody>
          <a:bodyPr/>
          <a:lstStyle/>
          <a:p>
            <a:endParaRPr lang="zh-CN" altLang="en-US"/>
          </a:p>
        </p:txBody>
      </p:sp>
      <p:sp>
        <p:nvSpPr>
          <p:cNvPr id="29" name="灯片编号占位符 28"/>
          <p:cNvSpPr>
            <a:spLocks noGrp="1"/>
          </p:cNvSpPr>
          <p:nvPr>
            <p:ph type="sldNum" sz="quarter" idx="12"/>
          </p:nvPr>
        </p:nvSpPr>
        <p:spPr>
          <a:xfrm>
            <a:off x="1216152" y="6355080"/>
            <a:ext cx="1219200" cy="365760"/>
          </a:xfrm>
        </p:spPr>
        <p:txBody>
          <a:bodyPr/>
          <a:lstStyle/>
          <a:p>
            <a:fld id="{0C913308-F349-4B6D-A68A-DD1791B4A57B}" type="slidenum">
              <a:rPr lang="zh-CN" altLang="en-US" smtClean="0"/>
              <a:pPr/>
              <a:t>‹#›</a:t>
            </a:fld>
            <a:endParaRPr lang="zh-CN" altLang="en-US"/>
          </a:p>
        </p:txBody>
      </p:sp>
      <p:sp>
        <p:nvSpPr>
          <p:cNvPr id="21" name="矩形 20"/>
          <p:cNvSpPr/>
          <p:nvPr/>
        </p:nvSpPr>
        <p:spPr>
          <a:xfrm>
            <a:off x="904875" y="3648075"/>
            <a:ext cx="73152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3" name="矩形 32"/>
          <p:cNvSpPr/>
          <p:nvPr/>
        </p:nvSpPr>
        <p:spPr>
          <a:xfrm>
            <a:off x="914400" y="5048250"/>
            <a:ext cx="73152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2" name="矩形 21"/>
          <p:cNvSpPr/>
          <p:nvPr/>
        </p:nvSpPr>
        <p:spPr>
          <a:xfrm>
            <a:off x="904875" y="3648075"/>
            <a:ext cx="2286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2" name="矩形 31"/>
          <p:cNvSpPr/>
          <p:nvPr/>
        </p:nvSpPr>
        <p:spPr>
          <a:xfrm>
            <a:off x="914400" y="5048250"/>
            <a:ext cx="2286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0" lang="zh-CN" altLang="en-US" smtClean="0"/>
              <a:t>单击此处编辑母版标题样式</a:t>
            </a:r>
            <a:endParaRPr kumimoji="0" lang="en-US"/>
          </a:p>
        </p:txBody>
      </p:sp>
      <p:sp>
        <p:nvSpPr>
          <p:cNvPr id="3" name="竖排文字占位符 2"/>
          <p:cNvSpPr>
            <a:spLocks noGrp="1"/>
          </p:cNvSpPr>
          <p:nvPr>
            <p:ph type="body" orient="vert" idx="1"/>
          </p:nvPr>
        </p:nvSpPr>
        <p:spPr/>
        <p:txBody>
          <a:bodyPr vert="eaVer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2015/11/29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kumimoji="0" lang="zh-CN" altLang="en-US" smtClean="0"/>
              <a:t>单击此处编辑母版标题样式</a:t>
            </a:r>
            <a:endParaRPr kumimoji="0" lang="en-US"/>
          </a:p>
        </p:txBody>
      </p:sp>
      <p:sp>
        <p:nvSpPr>
          <p:cNvPr id="3" name="竖排文字占位符 2"/>
          <p:cNvSpPr>
            <a:spLocks noGrp="1"/>
          </p:cNvSpPr>
          <p:nvPr>
            <p:ph type="body" orient="vert" idx="1"/>
          </p:nvPr>
        </p:nvSpPr>
        <p:spPr>
          <a:xfrm>
            <a:off x="457200" y="274638"/>
            <a:ext cx="6019800" cy="5851525"/>
          </a:xfrm>
        </p:spPr>
        <p:txBody>
          <a:bodyPr vert="eaVer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2015/11/29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
        <p:nvSpPr>
          <p:cNvPr id="7" name="直接连接符 6"/>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8" name="等腰三角形 7"/>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直接连接符 8"/>
          <p:cNvSpPr>
            <a:spLocks noChangeShapeType="1"/>
          </p:cNvSpPr>
          <p:nvPr/>
        </p:nvSpPr>
        <p:spPr bwMode="auto">
          <a:xfrm rot="5400000">
            <a:off x="3629607"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0" lang="zh-CN" altLang="en-US" smtClean="0"/>
              <a:t>单击此处编辑母版标题样式</a:t>
            </a:r>
            <a:endParaRPr kumimoji="0" 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2015/11/29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
        <p:nvSpPr>
          <p:cNvPr id="8" name="内容占位符 7"/>
          <p:cNvSpPr>
            <a:spLocks noGrp="1"/>
          </p:cNvSpPr>
          <p:nvPr>
            <p:ph sz="quarter" idx="1"/>
          </p:nvPr>
        </p:nvSpPr>
        <p:spPr>
          <a:xfrm>
            <a:off x="457200" y="1219200"/>
            <a:ext cx="8229600" cy="4937760"/>
          </a:xfrm>
        </p:spPr>
        <p:txBody>
          <a:body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bg>
      <p:bgRef idx="1001">
        <a:schemeClr val="bg2"/>
      </p:bgRef>
    </p:bg>
    <p:spTree>
      <p:nvGrpSpPr>
        <p:cNvPr id="1" name=""/>
        <p:cNvGrpSpPr/>
        <p:nvPr/>
      </p:nvGrpSpPr>
      <p:grpSpPr>
        <a:xfrm>
          <a:off x="0" y="0"/>
          <a:ext cx="0" cy="0"/>
          <a:chOff x="0" y="0"/>
          <a:chExt cx="0" cy="0"/>
        </a:xfrm>
      </p:grpSpPr>
      <p:sp>
        <p:nvSpPr>
          <p:cNvPr id="2" name="标题 1"/>
          <p:cNvSpPr>
            <a:spLocks noGrp="1"/>
          </p:cNvSpPr>
          <p:nvPr>
            <p:ph type="title"/>
          </p:nvPr>
        </p:nvSpPr>
        <p:spPr>
          <a:xfrm>
            <a:off x="1219200" y="2971800"/>
            <a:ext cx="6858000" cy="1066800"/>
          </a:xfrm>
        </p:spPr>
        <p:txBody>
          <a:bodyPr anchor="t" anchorCtr="0"/>
          <a:lstStyle>
            <a:lvl1pPr algn="r">
              <a:buNone/>
              <a:defRPr sz="3200" b="0" cap="none" baseline="0"/>
            </a:lvl1pPr>
          </a:lstStyle>
          <a:p>
            <a:r>
              <a:rPr kumimoji="0" lang="zh-CN" altLang="en-US" smtClean="0"/>
              <a:t>单击此处编辑母版标题样式</a:t>
            </a:r>
            <a:endParaRPr kumimoji="0" lang="en-US"/>
          </a:p>
        </p:txBody>
      </p:sp>
      <p:sp>
        <p:nvSpPr>
          <p:cNvPr id="3" name="文本占位符 2"/>
          <p:cNvSpPr>
            <a:spLocks noGrp="1"/>
          </p:cNvSpPr>
          <p:nvPr>
            <p:ph type="body" idx="1"/>
          </p:nvPr>
        </p:nvSpPr>
        <p:spPr>
          <a:xfrm>
            <a:off x="1295400" y="4267200"/>
            <a:ext cx="67818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zh-CN" altLang="en-US" smtClean="0"/>
              <a:t>单击此处编辑母版文本样式</a:t>
            </a:r>
          </a:p>
        </p:txBody>
      </p:sp>
      <p:sp>
        <p:nvSpPr>
          <p:cNvPr id="4" name="日期占位符 3"/>
          <p:cNvSpPr>
            <a:spLocks noGrp="1"/>
          </p:cNvSpPr>
          <p:nvPr>
            <p:ph type="dt" sz="half" idx="10"/>
          </p:nvPr>
        </p:nvSpPr>
        <p:spPr>
          <a:xfrm>
            <a:off x="6400800" y="6355080"/>
            <a:ext cx="2286000" cy="365760"/>
          </a:xfrm>
        </p:spPr>
        <p:txBody>
          <a:bodyPr/>
          <a:lstStyle/>
          <a:p>
            <a:fld id="{530820CF-B880-4189-942D-D702A7CBA730}" type="datetimeFigureOut">
              <a:rPr lang="zh-CN" altLang="en-US" smtClean="0"/>
              <a:pPr/>
              <a:t>2015/11/29</a:t>
            </a:fld>
            <a:endParaRPr lang="zh-CN" altLang="en-US"/>
          </a:p>
        </p:txBody>
      </p:sp>
      <p:sp>
        <p:nvSpPr>
          <p:cNvPr id="5" name="页脚占位符 4"/>
          <p:cNvSpPr>
            <a:spLocks noGrp="1"/>
          </p:cNvSpPr>
          <p:nvPr>
            <p:ph type="ftr" sz="quarter" idx="11"/>
          </p:nvPr>
        </p:nvSpPr>
        <p:spPr>
          <a:xfrm>
            <a:off x="2898648" y="6355080"/>
            <a:ext cx="3474720" cy="365760"/>
          </a:xfrm>
        </p:spPr>
        <p:txBody>
          <a:bodyPr/>
          <a:lstStyle/>
          <a:p>
            <a:endParaRPr lang="zh-CN" altLang="en-US"/>
          </a:p>
        </p:txBody>
      </p:sp>
      <p:sp>
        <p:nvSpPr>
          <p:cNvPr id="6" name="灯片编号占位符 5"/>
          <p:cNvSpPr>
            <a:spLocks noGrp="1"/>
          </p:cNvSpPr>
          <p:nvPr>
            <p:ph type="sldNum" sz="quarter" idx="12"/>
          </p:nvPr>
        </p:nvSpPr>
        <p:spPr>
          <a:xfrm>
            <a:off x="1069848" y="6355080"/>
            <a:ext cx="1520952" cy="365760"/>
          </a:xfrm>
        </p:spPr>
        <p:txBody>
          <a:bodyPr/>
          <a:lstStyle/>
          <a:p>
            <a:fld id="{0C913308-F349-4B6D-A68A-DD1791B4A57B}" type="slidenum">
              <a:rPr lang="zh-CN" altLang="en-US" smtClean="0"/>
              <a:pPr/>
              <a:t>‹#›</a:t>
            </a:fld>
            <a:endParaRPr lang="zh-CN" altLang="en-US"/>
          </a:p>
        </p:txBody>
      </p:sp>
      <p:sp>
        <p:nvSpPr>
          <p:cNvPr id="7" name="矩形 6"/>
          <p:cNvSpPr/>
          <p:nvPr/>
        </p:nvSpPr>
        <p:spPr>
          <a:xfrm>
            <a:off x="914400" y="2819400"/>
            <a:ext cx="73152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矩形 7"/>
          <p:cNvSpPr/>
          <p:nvPr/>
        </p:nvSpPr>
        <p:spPr>
          <a:xfrm>
            <a:off x="914400" y="2819400"/>
            <a:ext cx="2286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28600"/>
            <a:ext cx="8229600" cy="914400"/>
          </a:xfrm>
        </p:spPr>
        <p:txBody>
          <a:bodyPr/>
          <a:lstStyle/>
          <a:p>
            <a:r>
              <a:rPr kumimoji="0" lang="zh-CN" altLang="en-US" smtClean="0"/>
              <a:t>单击此处编辑母版标题样式</a:t>
            </a:r>
            <a:endParaRPr kumimoji="0" 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pPr/>
              <a:t>2015/11/29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sp>
        <p:nvSpPr>
          <p:cNvPr id="9" name="内容占位符 8"/>
          <p:cNvSpPr>
            <a:spLocks noGrp="1"/>
          </p:cNvSpPr>
          <p:nvPr>
            <p:ph sz="quarter" idx="1"/>
          </p:nvPr>
        </p:nvSpPr>
        <p:spPr>
          <a:xfrm>
            <a:off x="457200" y="1219200"/>
            <a:ext cx="4041648" cy="4937760"/>
          </a:xfrm>
        </p:spPr>
        <p:txBody>
          <a:body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11" name="内容占位符 10"/>
          <p:cNvSpPr>
            <a:spLocks noGrp="1"/>
          </p:cNvSpPr>
          <p:nvPr>
            <p:ph sz="quarter" idx="2"/>
          </p:nvPr>
        </p:nvSpPr>
        <p:spPr>
          <a:xfrm>
            <a:off x="4632198" y="1216152"/>
            <a:ext cx="4041648" cy="4937760"/>
          </a:xfrm>
        </p:spPr>
        <p:txBody>
          <a:body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28600"/>
            <a:ext cx="8229600" cy="914400"/>
          </a:xfrm>
        </p:spPr>
        <p:txBody>
          <a:bodyPr anchor="ctr"/>
          <a:lstStyle>
            <a:lvl1pPr>
              <a:defRPr/>
            </a:lvl1pPr>
          </a:lstStyle>
          <a:p>
            <a:r>
              <a:rPr kumimoji="0" lang="zh-CN" altLang="en-US" smtClean="0"/>
              <a:t>单击此处编辑母版标题样式</a:t>
            </a:r>
            <a:endParaRPr kumimoji="0" lang="en-US"/>
          </a:p>
        </p:txBody>
      </p:sp>
      <p:sp>
        <p:nvSpPr>
          <p:cNvPr id="3" name="文本占位符 2"/>
          <p:cNvSpPr>
            <a:spLocks noGrp="1"/>
          </p:cNvSpPr>
          <p:nvPr>
            <p:ph type="body" idx="1"/>
          </p:nvPr>
        </p:nvSpPr>
        <p:spPr>
          <a:xfrm>
            <a:off x="457200" y="1285875"/>
            <a:ext cx="4040188"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zh-CN" altLang="en-US" smtClean="0"/>
              <a:t>单击此处编辑母版文本样式</a:t>
            </a:r>
          </a:p>
        </p:txBody>
      </p:sp>
      <p:sp>
        <p:nvSpPr>
          <p:cNvPr id="4" name="文本占位符 3"/>
          <p:cNvSpPr>
            <a:spLocks noGrp="1"/>
          </p:cNvSpPr>
          <p:nvPr>
            <p:ph type="body" sz="half" idx="3"/>
          </p:nvPr>
        </p:nvSpPr>
        <p:spPr>
          <a:xfrm>
            <a:off x="4648200" y="1295400"/>
            <a:ext cx="4041775"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zh-CN" altLang="en-US" smtClean="0"/>
              <a:t>单击此处编辑母版文本样式</a:t>
            </a:r>
          </a:p>
        </p:txBody>
      </p:sp>
      <p:sp>
        <p:nvSpPr>
          <p:cNvPr id="7" name="日期占位符 6"/>
          <p:cNvSpPr>
            <a:spLocks noGrp="1"/>
          </p:cNvSpPr>
          <p:nvPr>
            <p:ph type="dt" sz="half" idx="10"/>
          </p:nvPr>
        </p:nvSpPr>
        <p:spPr/>
        <p:txBody>
          <a:bodyPr/>
          <a:lstStyle/>
          <a:p>
            <a:fld id="{530820CF-B880-4189-942D-D702A7CBA730}" type="datetimeFigureOut">
              <a:rPr lang="zh-CN" altLang="en-US" smtClean="0"/>
              <a:pPr/>
              <a:t>2015/11/29</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pPr/>
              <a:t>‹#›</a:t>
            </a:fld>
            <a:endParaRPr lang="zh-CN" altLang="en-US"/>
          </a:p>
        </p:txBody>
      </p:sp>
      <p:sp>
        <p:nvSpPr>
          <p:cNvPr id="11" name="内容占位符 10"/>
          <p:cNvSpPr>
            <a:spLocks noGrp="1"/>
          </p:cNvSpPr>
          <p:nvPr>
            <p:ph sz="quarter" idx="2"/>
          </p:nvPr>
        </p:nvSpPr>
        <p:spPr>
          <a:xfrm>
            <a:off x="457200" y="2133600"/>
            <a:ext cx="4038600" cy="4038600"/>
          </a:xfrm>
        </p:spPr>
        <p:txBody>
          <a:body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13" name="内容占位符 12"/>
          <p:cNvSpPr>
            <a:spLocks noGrp="1"/>
          </p:cNvSpPr>
          <p:nvPr>
            <p:ph sz="quarter" idx="4"/>
          </p:nvPr>
        </p:nvSpPr>
        <p:spPr>
          <a:xfrm>
            <a:off x="4648200" y="2133600"/>
            <a:ext cx="4038600" cy="4038600"/>
          </a:xfrm>
        </p:spPr>
        <p:txBody>
          <a:body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28600"/>
            <a:ext cx="8229600" cy="914400"/>
          </a:xfrm>
        </p:spPr>
        <p:txBody>
          <a:bodyPr/>
          <a:lstStyle/>
          <a:p>
            <a:r>
              <a:rPr kumimoji="0" lang="zh-CN" altLang="en-US" smtClean="0"/>
              <a:t>单击此处编辑母版标题样式</a:t>
            </a:r>
            <a:endParaRPr kumimoji="0" lang="en-US"/>
          </a:p>
        </p:txBody>
      </p:sp>
      <p:sp>
        <p:nvSpPr>
          <p:cNvPr id="3" name="日期占位符 2"/>
          <p:cNvSpPr>
            <a:spLocks noGrp="1"/>
          </p:cNvSpPr>
          <p:nvPr>
            <p:ph type="dt" sz="half" idx="10"/>
          </p:nvPr>
        </p:nvSpPr>
        <p:spPr/>
        <p:txBody>
          <a:bodyPr/>
          <a:lstStyle/>
          <a:p>
            <a:fld id="{530820CF-B880-4189-942D-D702A7CBA730}" type="datetimeFigureOut">
              <a:rPr lang="zh-CN" altLang="en-US" smtClean="0"/>
              <a:pPr/>
              <a:t>2015/11/29</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pPr/>
              <a:t>‹#›</a:t>
            </a:fld>
            <a:endParaRPr lang="zh-CN" altLang="en-US"/>
          </a:p>
        </p:txBody>
      </p:sp>
      <p:sp>
        <p:nvSpPr>
          <p:cNvPr id="6" name="等腰三角形 5"/>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pPr/>
              <a:t>2015/11/29</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a:t>
            </a:fld>
            <a:endParaRPr lang="zh-CN" altLang="en-US"/>
          </a:p>
        </p:txBody>
      </p:sp>
      <p:sp>
        <p:nvSpPr>
          <p:cNvPr id="5" name="直接连接符 4"/>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6" name="等腰三角形 5"/>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24600" y="304800"/>
            <a:ext cx="2514600" cy="838200"/>
          </a:xfrm>
        </p:spPr>
        <p:txBody>
          <a:bodyPr anchor="b" anchorCtr="0">
            <a:noAutofit/>
          </a:bodyPr>
          <a:lstStyle>
            <a:lvl1pPr algn="l">
              <a:buNone/>
              <a:defRPr sz="2000" b="1">
                <a:solidFill>
                  <a:schemeClr val="tx2"/>
                </a:solidFill>
                <a:latin typeface="+mn-lt"/>
                <a:ea typeface="+mn-ea"/>
                <a:cs typeface="+mn-cs"/>
              </a:defRPr>
            </a:lvl1pPr>
          </a:lstStyle>
          <a:p>
            <a:r>
              <a:rPr kumimoji="0" lang="zh-CN" altLang="en-US" smtClean="0"/>
              <a:t>单击此处编辑母版标题样式</a:t>
            </a:r>
            <a:endParaRPr kumimoji="0" lang="en-US"/>
          </a:p>
        </p:txBody>
      </p:sp>
      <p:sp>
        <p:nvSpPr>
          <p:cNvPr id="3" name="文本占位符 2"/>
          <p:cNvSpPr>
            <a:spLocks noGrp="1"/>
          </p:cNvSpPr>
          <p:nvPr>
            <p:ph type="body" idx="2"/>
          </p:nvPr>
        </p:nvSpPr>
        <p:spPr>
          <a:xfrm>
            <a:off x="6324600" y="1219200"/>
            <a:ext cx="25146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pPr/>
              <a:t>2015/11/29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sp>
        <p:nvSpPr>
          <p:cNvPr id="8" name="直接连接符 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10" name="直接连接符 9"/>
          <p:cNvSpPr>
            <a:spLocks noChangeShapeType="1"/>
          </p:cNvSpPr>
          <p:nvPr/>
        </p:nvSpPr>
        <p:spPr bwMode="auto">
          <a:xfrm rot="5400000">
            <a:off x="3160645"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9" name="等腰三角形 8"/>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内容占位符 11"/>
          <p:cNvSpPr>
            <a:spLocks noGrp="1"/>
          </p:cNvSpPr>
          <p:nvPr>
            <p:ph sz="quarter" idx="1"/>
          </p:nvPr>
        </p:nvSpPr>
        <p:spPr>
          <a:xfrm>
            <a:off x="304800" y="304800"/>
            <a:ext cx="5715000" cy="5715000"/>
          </a:xfrm>
        </p:spPr>
        <p:txBody>
          <a:body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bg>
      <p:bgRef idx="1001">
        <a:schemeClr val="bg2"/>
      </p:bgRef>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500856"/>
            <a:ext cx="8229600" cy="674688"/>
          </a:xfrm>
          <a:ln>
            <a:solidFill>
              <a:schemeClr val="accent1"/>
            </a:solidFill>
          </a:ln>
        </p:spPr>
        <p:txBody>
          <a:bodyPr lIns="274320" anchor="ctr"/>
          <a:lstStyle>
            <a:lvl1pPr algn="r">
              <a:buNone/>
              <a:defRPr sz="2000" b="0">
                <a:solidFill>
                  <a:schemeClr val="tx1"/>
                </a:solidFill>
              </a:defRPr>
            </a:lvl1pPr>
          </a:lstStyle>
          <a:p>
            <a:r>
              <a:rPr kumimoji="0" lang="zh-CN" altLang="en-US" smtClean="0"/>
              <a:t>单击此处编辑母版标题样式</a:t>
            </a:r>
            <a:endParaRPr kumimoji="0" lang="en-US"/>
          </a:p>
        </p:txBody>
      </p:sp>
      <p:sp>
        <p:nvSpPr>
          <p:cNvPr id="3" name="图片占位符 2"/>
          <p:cNvSpPr>
            <a:spLocks noGrp="1"/>
          </p:cNvSpPr>
          <p:nvPr>
            <p:ph type="pic" idx="1"/>
          </p:nvPr>
        </p:nvSpPr>
        <p:spPr>
          <a:xfrm>
            <a:off x="457200" y="1905000"/>
            <a:ext cx="8229600" cy="4270248"/>
          </a:xfrm>
          <a:solidFill>
            <a:schemeClr val="tx1">
              <a:shade val="50000"/>
            </a:schemeClr>
          </a:solidFill>
          <a:ln>
            <a:noFill/>
          </a:ln>
          <a:effectLst/>
        </p:spPr>
        <p:txBody>
          <a:bodyPr/>
          <a:lstStyle>
            <a:lvl1pPr marL="0" indent="0">
              <a:spcBef>
                <a:spcPts val="600"/>
              </a:spcBef>
              <a:buNone/>
              <a:defRPr sz="3200"/>
            </a:lvl1pPr>
          </a:lstStyle>
          <a:p>
            <a:r>
              <a:rPr kumimoji="0" lang="zh-CN" altLang="en-US" smtClean="0"/>
              <a:t>单击图标添加图片</a:t>
            </a:r>
            <a:endParaRPr kumimoji="0" lang="en-US" dirty="0"/>
          </a:p>
        </p:txBody>
      </p:sp>
      <p:sp>
        <p:nvSpPr>
          <p:cNvPr id="4" name="文本占位符 3"/>
          <p:cNvSpPr>
            <a:spLocks noGrp="1"/>
          </p:cNvSpPr>
          <p:nvPr>
            <p:ph type="body" sz="half" idx="2"/>
          </p:nvPr>
        </p:nvSpPr>
        <p:spPr>
          <a:xfrm>
            <a:off x="457200" y="1219200"/>
            <a:ext cx="82296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pPr/>
              <a:t>2015/11/29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sp>
        <p:nvSpPr>
          <p:cNvPr id="8" name="直接连接符 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9" name="等腰三角形 8"/>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矩形 9"/>
          <p:cNvSpPr/>
          <p:nvPr/>
        </p:nvSpPr>
        <p:spPr>
          <a:xfrm>
            <a:off x="457200" y="500856"/>
            <a:ext cx="18288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标题占位符 21"/>
          <p:cNvSpPr>
            <a:spLocks noGrp="1"/>
          </p:cNvSpPr>
          <p:nvPr>
            <p:ph type="title"/>
          </p:nvPr>
        </p:nvSpPr>
        <p:spPr>
          <a:xfrm>
            <a:off x="457200" y="152400"/>
            <a:ext cx="8229600" cy="990600"/>
          </a:xfrm>
          <a:prstGeom prst="rect">
            <a:avLst/>
          </a:prstGeom>
        </p:spPr>
        <p:txBody>
          <a:bodyPr vert="horz" anchor="b" anchorCtr="0">
            <a:normAutofit/>
          </a:bodyPr>
          <a:lstStyle/>
          <a:p>
            <a:r>
              <a:rPr kumimoji="0" lang="zh-CN" altLang="en-US" smtClean="0"/>
              <a:t>单击此处编辑母版标题样式</a:t>
            </a:r>
            <a:endParaRPr kumimoji="0" lang="en-US"/>
          </a:p>
        </p:txBody>
      </p:sp>
      <p:sp>
        <p:nvSpPr>
          <p:cNvPr id="13" name="文本占位符 12"/>
          <p:cNvSpPr>
            <a:spLocks noGrp="1"/>
          </p:cNvSpPr>
          <p:nvPr>
            <p:ph type="body" idx="1"/>
          </p:nvPr>
        </p:nvSpPr>
        <p:spPr>
          <a:xfrm>
            <a:off x="457200" y="1219200"/>
            <a:ext cx="8229600" cy="4910328"/>
          </a:xfrm>
          <a:prstGeom prst="rect">
            <a:avLst/>
          </a:prstGeom>
        </p:spPr>
        <p:txBody>
          <a:bodyPr vert="horz">
            <a:normAutofit/>
          </a:bodyPr>
          <a:lstStyle/>
          <a:p>
            <a:pPr lvl="0" eaLnBrk="1" latinLnBrk="0" hangingPunct="1"/>
            <a:r>
              <a:rPr kumimoji="0" lang="zh-CN" altLang="en-US" smtClean="0"/>
              <a:t>单击此处编辑母版文本样式</a:t>
            </a:r>
          </a:p>
          <a:p>
            <a:pPr lvl="1" eaLnBrk="1" latinLnBrk="0" hangingPunct="1"/>
            <a:r>
              <a:rPr kumimoji="0" lang="zh-CN" altLang="en-US" smtClean="0"/>
              <a:t>第二级</a:t>
            </a:r>
          </a:p>
          <a:p>
            <a:pPr lvl="2" eaLnBrk="1" latinLnBrk="0" hangingPunct="1"/>
            <a:r>
              <a:rPr kumimoji="0" lang="zh-CN" altLang="en-US" smtClean="0"/>
              <a:t>第三级</a:t>
            </a:r>
          </a:p>
          <a:p>
            <a:pPr lvl="3" eaLnBrk="1" latinLnBrk="0" hangingPunct="1"/>
            <a:r>
              <a:rPr kumimoji="0" lang="zh-CN" altLang="en-US" smtClean="0"/>
              <a:t>第四级</a:t>
            </a:r>
          </a:p>
          <a:p>
            <a:pPr lvl="4" eaLnBrk="1" latinLnBrk="0" hangingPunct="1"/>
            <a:r>
              <a:rPr kumimoji="0" lang="zh-CN" altLang="en-US" smtClean="0"/>
              <a:t>第五级</a:t>
            </a:r>
            <a:endParaRPr kumimoji="0" lang="en-US"/>
          </a:p>
        </p:txBody>
      </p:sp>
      <p:sp>
        <p:nvSpPr>
          <p:cNvPr id="14" name="日期占位符 13"/>
          <p:cNvSpPr>
            <a:spLocks noGrp="1"/>
          </p:cNvSpPr>
          <p:nvPr>
            <p:ph type="dt" sz="half" idx="2"/>
          </p:nvPr>
        </p:nvSpPr>
        <p:spPr>
          <a:xfrm>
            <a:off x="6400800" y="6356350"/>
            <a:ext cx="2289048" cy="365760"/>
          </a:xfrm>
          <a:prstGeom prst="rect">
            <a:avLst/>
          </a:prstGeom>
        </p:spPr>
        <p:txBody>
          <a:bodyPr vert="horz"/>
          <a:lstStyle>
            <a:lvl1pPr algn="l" eaLnBrk="1" latinLnBrk="0" hangingPunct="1">
              <a:defRPr kumimoji="0" sz="1400">
                <a:solidFill>
                  <a:schemeClr val="tx2"/>
                </a:solidFill>
              </a:defRPr>
            </a:lvl1pPr>
          </a:lstStyle>
          <a:p>
            <a:fld id="{530820CF-B880-4189-942D-D702A7CBA730}" type="datetimeFigureOut">
              <a:rPr lang="zh-CN" altLang="en-US" smtClean="0"/>
              <a:pPr/>
              <a:t>2015/11/29</a:t>
            </a:fld>
            <a:endParaRPr lang="zh-CN" altLang="en-US"/>
          </a:p>
        </p:txBody>
      </p:sp>
      <p:sp>
        <p:nvSpPr>
          <p:cNvPr id="3" name="页脚占位符 2"/>
          <p:cNvSpPr>
            <a:spLocks noGrp="1"/>
          </p:cNvSpPr>
          <p:nvPr>
            <p:ph type="ftr" sz="quarter" idx="3"/>
          </p:nvPr>
        </p:nvSpPr>
        <p:spPr>
          <a:xfrm>
            <a:off x="2898648" y="6356350"/>
            <a:ext cx="3505200" cy="365760"/>
          </a:xfrm>
          <a:prstGeom prst="rect">
            <a:avLst/>
          </a:prstGeom>
        </p:spPr>
        <p:txBody>
          <a:bodyPr vert="horz"/>
          <a:lstStyle>
            <a:lvl1pPr algn="r" eaLnBrk="1" latinLnBrk="0" hangingPunct="1">
              <a:defRPr kumimoji="0" sz="1400">
                <a:solidFill>
                  <a:schemeClr val="tx2"/>
                </a:solidFill>
              </a:defRPr>
            </a:lvl1pPr>
          </a:lstStyle>
          <a:p>
            <a:endParaRPr lang="zh-CN" altLang="en-US"/>
          </a:p>
        </p:txBody>
      </p:sp>
      <p:sp>
        <p:nvSpPr>
          <p:cNvPr id="23" name="灯片编号占位符 22"/>
          <p:cNvSpPr>
            <a:spLocks noGrp="1"/>
          </p:cNvSpPr>
          <p:nvPr>
            <p:ph type="sldNum" sz="quarter" idx="4"/>
          </p:nvPr>
        </p:nvSpPr>
        <p:spPr>
          <a:xfrm>
            <a:off x="612648" y="6356350"/>
            <a:ext cx="1981200" cy="365760"/>
          </a:xfrm>
          <a:prstGeom prst="rect">
            <a:avLst/>
          </a:prstGeom>
        </p:spPr>
        <p:txBody>
          <a:bodyPr vert="horz"/>
          <a:lstStyle>
            <a:lvl1pPr algn="l" eaLnBrk="1" latinLnBrk="0" hangingPunct="1">
              <a:defRPr kumimoji="0" sz="1400">
                <a:solidFill>
                  <a:schemeClr val="tx2"/>
                </a:solidFill>
              </a:defRPr>
            </a:lvl1pPr>
          </a:lstStyle>
          <a:p>
            <a:fld id="{0C913308-F349-4B6D-A68A-DD1791B4A57B}" type="slidenum">
              <a:rPr lang="zh-CN" altLang="en-US" smtClean="0"/>
              <a:pPr/>
              <a:t>‹#›</a:t>
            </a:fld>
            <a:endParaRPr lang="zh-CN" altLang="en-US"/>
          </a:p>
        </p:txBody>
      </p:sp>
      <p:sp>
        <p:nvSpPr>
          <p:cNvPr id="28" name="直接连接符 2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29" name="直接连接符 28"/>
          <p:cNvSpPr>
            <a:spLocks noChangeShapeType="1"/>
          </p:cNvSpPr>
          <p:nvPr/>
        </p:nvSpPr>
        <p:spPr bwMode="auto">
          <a:xfrm>
            <a:off x="457200" y="1143000"/>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10" name="等腰三角形 9"/>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15.emf"/></Relationships>
</file>

<file path=ppt/slides/_rels/slide2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22.emf"/></Relationships>
</file>

<file path=ppt/slides/_rels/slide2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31.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3.vml"/><Relationship Id="rId4" Type="http://schemas.openxmlformats.org/officeDocument/2006/relationships/image" Target="../media/image28.emf"/></Relationships>
</file>

<file path=ppt/slides/_rels/slide32.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vmlDrawing" Target="../drawings/vmlDrawing4.vml"/><Relationship Id="rId4" Type="http://schemas.openxmlformats.org/officeDocument/2006/relationships/image" Target="../media/image29.emf"/></Relationships>
</file>

<file path=ppt/slides/_rels/slide33.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vmlDrawing" Target="../drawings/vmlDrawing5.vml"/><Relationship Id="rId4" Type="http://schemas.openxmlformats.org/officeDocument/2006/relationships/image" Target="../media/image30.em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780928"/>
            <a:ext cx="7772400" cy="819522"/>
          </a:xfrm>
        </p:spPr>
        <p:txBody>
          <a:bodyPr/>
          <a:lstStyle/>
          <a:p>
            <a:r>
              <a:rPr lang="en-US" altLang="zh-CN" dirty="0" smtClean="0"/>
              <a:t>OPC UA-</a:t>
            </a:r>
            <a:r>
              <a:rPr lang="zh-CN" altLang="en-US" dirty="0" smtClean="0"/>
              <a:t>工业</a:t>
            </a:r>
            <a:r>
              <a:rPr lang="en-US" altLang="zh-CN" dirty="0" smtClean="0"/>
              <a:t>4.0</a:t>
            </a:r>
            <a:r>
              <a:rPr lang="zh-CN" altLang="en-US" dirty="0" smtClean="0"/>
              <a:t>技术路线图</a:t>
            </a:r>
            <a:endParaRPr lang="zh-CN" alt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smtClean="0"/>
              <a:t>CPS</a:t>
            </a:r>
            <a:r>
              <a:rPr lang="zh-CN" altLang="en-US" dirty="0" smtClean="0"/>
              <a:t>应用场景</a:t>
            </a:r>
            <a:endParaRPr lang="zh-CN" altLang="en-US" dirty="0"/>
          </a:p>
        </p:txBody>
      </p:sp>
      <p:pic>
        <p:nvPicPr>
          <p:cNvPr id="4" name="内容占位符 3"/>
          <p:cNvPicPr>
            <a:picLocks noGrp="1"/>
          </p:cNvPicPr>
          <p:nvPr>
            <p:ph sz="quarter" idx="1"/>
          </p:nvPr>
        </p:nvPicPr>
        <p:blipFill>
          <a:blip r:embed="rId2" cstate="print">
            <a:extLst>
              <a:ext uri="{28A0092B-C50C-407E-A947-70E740481C1C}">
                <a14:useLocalDpi xmlns:a14="http://schemas.microsoft.com/office/drawing/2010/main" val="0"/>
              </a:ext>
            </a:extLst>
          </a:blip>
          <a:srcRect/>
          <a:stretch>
            <a:fillRect/>
          </a:stretch>
        </p:blipFill>
        <p:spPr bwMode="auto">
          <a:xfrm>
            <a:off x="539552" y="1916832"/>
            <a:ext cx="8064896" cy="262207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smtClean="0"/>
              <a:t>CPS</a:t>
            </a:r>
            <a:r>
              <a:rPr lang="zh-CN" altLang="en-US" dirty="0" smtClean="0"/>
              <a:t>二元属性与两项原则</a:t>
            </a:r>
            <a:endParaRPr lang="zh-CN" altLang="en-US" dirty="0"/>
          </a:p>
        </p:txBody>
      </p:sp>
      <p:sp>
        <p:nvSpPr>
          <p:cNvPr id="5" name="内容占位符 4"/>
          <p:cNvSpPr>
            <a:spLocks noGrp="1"/>
          </p:cNvSpPr>
          <p:nvPr>
            <p:ph sz="quarter" idx="1"/>
          </p:nvPr>
        </p:nvSpPr>
        <p:spPr/>
        <p:txBody>
          <a:bodyPr>
            <a:normAutofit fontScale="92500"/>
          </a:bodyPr>
          <a:lstStyle/>
          <a:p>
            <a:pPr lvl="0">
              <a:buNone/>
            </a:pPr>
            <a:r>
              <a:rPr lang="zh-CN" altLang="en-US" u="sng" dirty="0" smtClean="0"/>
              <a:t>二元属性：</a:t>
            </a:r>
            <a:endParaRPr lang="en-US" altLang="zh-CN" u="sng" dirty="0" smtClean="0"/>
          </a:p>
          <a:p>
            <a:pPr lvl="0"/>
            <a:r>
              <a:rPr lang="zh-CN" altLang="zh-CN" dirty="0" smtClean="0"/>
              <a:t>物理属性：具备与物理世界对接的能力，如传感，感知与控制等；</a:t>
            </a:r>
          </a:p>
          <a:p>
            <a:pPr lvl="0"/>
            <a:r>
              <a:rPr lang="zh-CN" altLang="zh-CN" dirty="0" smtClean="0"/>
              <a:t>信息属性：涵盖一系列信息化手段，如数据管理，逻辑处理及网络通讯等；</a:t>
            </a:r>
            <a:endParaRPr lang="en-US" altLang="zh-CN" dirty="0" smtClean="0"/>
          </a:p>
          <a:p>
            <a:pPr lvl="0"/>
            <a:endParaRPr lang="en-US" altLang="zh-CN" dirty="0" smtClean="0"/>
          </a:p>
          <a:p>
            <a:pPr lvl="0">
              <a:buNone/>
            </a:pPr>
            <a:r>
              <a:rPr lang="zh-CN" altLang="en-US" u="sng" dirty="0" smtClean="0"/>
              <a:t>两项原则：</a:t>
            </a:r>
            <a:endParaRPr lang="zh-CN" altLang="zh-CN" u="sng" dirty="0" smtClean="0"/>
          </a:p>
          <a:p>
            <a:pPr lvl="0"/>
            <a:r>
              <a:rPr lang="zh-CN" altLang="zh-CN" dirty="0" smtClean="0"/>
              <a:t>去中心化原则：原则要求</a:t>
            </a:r>
            <a:r>
              <a:rPr lang="en-US" altLang="zh-CN" dirty="0" smtClean="0"/>
              <a:t>CPS</a:t>
            </a:r>
            <a:r>
              <a:rPr lang="zh-CN" altLang="zh-CN" dirty="0" smtClean="0"/>
              <a:t>中的每个节点作为独立的运行个体，独立的管理自身的数据、计算逻辑与网络通讯，而无需依赖于第三方系统；</a:t>
            </a:r>
          </a:p>
          <a:p>
            <a:pPr lvl="0"/>
            <a:r>
              <a:rPr lang="zh-CN" altLang="zh-CN" dirty="0" smtClean="0"/>
              <a:t>可交互性原则：原则要求</a:t>
            </a:r>
            <a:r>
              <a:rPr lang="en-US" altLang="zh-CN" dirty="0" smtClean="0"/>
              <a:t>CPS</a:t>
            </a:r>
            <a:r>
              <a:rPr lang="zh-CN" altLang="zh-CN" dirty="0" smtClean="0"/>
              <a:t>节点必须以标准化及网络化的方式，实时、可靠、安全的与其他设备或系统进行通讯。</a:t>
            </a:r>
          </a:p>
          <a:p>
            <a:endParaRPr lang="zh-CN" alt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smtClean="0"/>
              <a:t>不符合两项原则的设备</a:t>
            </a:r>
            <a:endParaRPr lang="zh-CN" altLang="en-US" dirty="0"/>
          </a:p>
        </p:txBody>
      </p:sp>
      <p:pic>
        <p:nvPicPr>
          <p:cNvPr id="6" name="内容占位符 5"/>
          <p:cNvPicPr>
            <a:picLocks noGrp="1"/>
          </p:cNvPicPr>
          <p:nvPr>
            <p:ph sz="quarter" idx="1"/>
          </p:nvPr>
        </p:nvPicPr>
        <p:blipFill>
          <a:blip r:embed="rId2" cstate="print">
            <a:extLst>
              <a:ext uri="{28A0092B-C50C-407E-A947-70E740481C1C}">
                <a14:useLocalDpi xmlns:a14="http://schemas.microsoft.com/office/drawing/2010/main" val="0"/>
              </a:ext>
            </a:extLst>
          </a:blip>
          <a:srcRect/>
          <a:stretch>
            <a:fillRect/>
          </a:stretch>
        </p:blipFill>
        <p:spPr bwMode="auto">
          <a:xfrm>
            <a:off x="539552" y="2060848"/>
            <a:ext cx="8136904" cy="2205963"/>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780928"/>
            <a:ext cx="7772400" cy="819522"/>
          </a:xfrm>
        </p:spPr>
        <p:txBody>
          <a:bodyPr/>
          <a:lstStyle/>
          <a:p>
            <a:r>
              <a:rPr lang="zh-CN" altLang="en-US" dirty="0" smtClean="0"/>
              <a:t>工业物联网系统（</a:t>
            </a:r>
            <a:r>
              <a:rPr lang="en-US" altLang="zh-CN" dirty="0" smtClean="0"/>
              <a:t>IIOT</a:t>
            </a:r>
            <a:r>
              <a:rPr lang="zh-CN" altLang="en-US" dirty="0" smtClean="0"/>
              <a:t>）</a:t>
            </a:r>
            <a:endParaRPr lang="zh-CN" altLang="en-US" dirty="0"/>
          </a:p>
        </p:txBody>
      </p:sp>
      <p:pic>
        <p:nvPicPr>
          <p:cNvPr id="5" name="图片 4" descr="Industrial Internet of Things"/>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67621" y="3653733"/>
            <a:ext cx="2528515" cy="2051437"/>
          </a:xfrm>
          <a:prstGeom prst="rect">
            <a:avLst/>
          </a:prstGeom>
          <a:noFill/>
          <a:ln>
            <a:noFill/>
          </a:ln>
        </p:spPr>
      </p:pic>
      <p:pic>
        <p:nvPicPr>
          <p:cNvPr id="6" name="图片 5" descr="http://tse1.mm.bing.net/th?&amp;id=OIP.M3608d9f9fa58cb25fd94905bc1f37b2eo0&amp;w=300&amp;h=300&amp;c=0&amp;pid=1.9&amp;rs=0&amp;p=0"/>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68144" y="3708323"/>
            <a:ext cx="2345635" cy="199533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smtClean="0"/>
              <a:t>工业物联网概述</a:t>
            </a:r>
            <a:endParaRPr lang="zh-CN" altLang="en-US" dirty="0"/>
          </a:p>
        </p:txBody>
      </p:sp>
      <p:sp>
        <p:nvSpPr>
          <p:cNvPr id="5" name="内容占位符 4"/>
          <p:cNvSpPr>
            <a:spLocks noGrp="1"/>
          </p:cNvSpPr>
          <p:nvPr>
            <p:ph sz="quarter" idx="1"/>
          </p:nvPr>
        </p:nvSpPr>
        <p:spPr>
          <a:xfrm>
            <a:off x="457200" y="1700808"/>
            <a:ext cx="8229600" cy="4456152"/>
          </a:xfrm>
        </p:spPr>
        <p:txBody>
          <a:bodyPr>
            <a:normAutofit/>
          </a:bodyPr>
          <a:lstStyle/>
          <a:p>
            <a:r>
              <a:rPr lang="en-US" altLang="zh-CN" dirty="0" smtClean="0"/>
              <a:t>CPS</a:t>
            </a:r>
            <a:r>
              <a:rPr lang="zh-CN" altLang="zh-CN" dirty="0" smtClean="0"/>
              <a:t>系统主要负责工业现场层面的具体任务，因此它无法满足企业管理层面的需求。在此背景下，工业</a:t>
            </a:r>
            <a:r>
              <a:rPr lang="en-US" altLang="zh-CN" dirty="0" smtClean="0"/>
              <a:t>4.0</a:t>
            </a:r>
            <a:r>
              <a:rPr lang="zh-CN" altLang="zh-CN" dirty="0" smtClean="0"/>
              <a:t>在</a:t>
            </a:r>
            <a:r>
              <a:rPr lang="en-US" altLang="zh-CN" dirty="0" smtClean="0"/>
              <a:t>CPS</a:t>
            </a:r>
            <a:r>
              <a:rPr lang="zh-CN" altLang="zh-CN" dirty="0" smtClean="0"/>
              <a:t>体系之上引入了物联网平台系统作为</a:t>
            </a:r>
            <a:r>
              <a:rPr lang="en-US" altLang="zh-CN" dirty="0" smtClean="0"/>
              <a:t>CPS</a:t>
            </a:r>
            <a:r>
              <a:rPr lang="zh-CN" altLang="zh-CN" dirty="0" smtClean="0"/>
              <a:t>系统的有效补充。</a:t>
            </a:r>
            <a:endParaRPr lang="en-US" altLang="zh-CN" dirty="0" smtClean="0"/>
          </a:p>
          <a:p>
            <a:endParaRPr lang="zh-CN" altLang="zh-CN" dirty="0" smtClean="0"/>
          </a:p>
          <a:p>
            <a:r>
              <a:rPr lang="zh-CN" altLang="zh-CN" dirty="0" smtClean="0"/>
              <a:t>物联网平台系统在国内又称为两化融合系统，它是以监控、管理及业务为导向的信息化系统。 </a:t>
            </a:r>
          </a:p>
          <a:p>
            <a:endParaRPr lang="zh-CN" altLang="en-US"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smtClean="0"/>
              <a:t>工业物联网应用场景</a:t>
            </a:r>
            <a:endParaRPr lang="zh-CN" altLang="en-US" dirty="0"/>
          </a:p>
        </p:txBody>
      </p:sp>
      <p:pic>
        <p:nvPicPr>
          <p:cNvPr id="4" name="内容占位符 3"/>
          <p:cNvPicPr>
            <a:picLocks noGrp="1"/>
          </p:cNvPicPr>
          <p:nvPr>
            <p:ph sz="quarter" idx="1"/>
          </p:nvPr>
        </p:nvPicPr>
        <p:blipFill>
          <a:blip r:embed="rId2" cstate="print">
            <a:extLst>
              <a:ext uri="{28A0092B-C50C-407E-A947-70E740481C1C}">
                <a14:useLocalDpi xmlns:a14="http://schemas.microsoft.com/office/drawing/2010/main" val="0"/>
              </a:ext>
            </a:extLst>
          </a:blip>
          <a:srcRect/>
          <a:stretch>
            <a:fillRect/>
          </a:stretch>
        </p:blipFill>
        <p:spPr bwMode="auto">
          <a:xfrm>
            <a:off x="522134" y="1700808"/>
            <a:ext cx="8136904" cy="4032448"/>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smtClean="0"/>
              <a:t>工业物联网特性</a:t>
            </a:r>
            <a:endParaRPr lang="zh-CN" altLang="en-US" dirty="0"/>
          </a:p>
        </p:txBody>
      </p:sp>
      <p:sp>
        <p:nvSpPr>
          <p:cNvPr id="5" name="内容占位符 4"/>
          <p:cNvSpPr>
            <a:spLocks noGrp="1"/>
          </p:cNvSpPr>
          <p:nvPr>
            <p:ph sz="quarter" idx="1"/>
          </p:nvPr>
        </p:nvSpPr>
        <p:spPr>
          <a:xfrm>
            <a:off x="457200" y="1700808"/>
            <a:ext cx="8229600" cy="4456152"/>
          </a:xfrm>
        </p:spPr>
        <p:txBody>
          <a:bodyPr>
            <a:normAutofit fontScale="92500" lnSpcReduction="20000"/>
          </a:bodyPr>
          <a:lstStyle/>
          <a:p>
            <a:pPr lvl="0"/>
            <a:r>
              <a:rPr lang="zh-CN" altLang="zh-CN" dirty="0" smtClean="0"/>
              <a:t>集中监控：与生产中各环节（生产，库存，能耗等）底层设备进行通讯，并将它们的数据进行集中管理、实时监控和统一分析；</a:t>
            </a:r>
          </a:p>
          <a:p>
            <a:pPr lvl="0"/>
            <a:r>
              <a:rPr lang="zh-CN" altLang="zh-CN" dirty="0" smtClean="0"/>
              <a:t>信息化及</a:t>
            </a:r>
            <a:r>
              <a:rPr lang="en-US" altLang="zh-CN" dirty="0" smtClean="0"/>
              <a:t>SOA</a:t>
            </a:r>
            <a:r>
              <a:rPr lang="zh-CN" altLang="zh-CN" dirty="0" smtClean="0"/>
              <a:t>：将晦涩的感知信号变为简单易懂的数据；将具体的控制指令转化为直观的操作方法；将零散的过程化数据汇总为有价值的业务信息；</a:t>
            </a:r>
          </a:p>
          <a:p>
            <a:pPr lvl="0"/>
            <a:r>
              <a:rPr lang="zh-CN" altLang="zh-CN" dirty="0" smtClean="0"/>
              <a:t>大数据：作为工业大数据中的数据仓库层，负责将监控信息，生产追溯信息与业务信息进行存档与汇总，并对外提供历史查询服务及简单的数据分析服务。</a:t>
            </a:r>
          </a:p>
          <a:p>
            <a:pPr lvl="0"/>
            <a:r>
              <a:rPr lang="zh-CN" altLang="zh-CN" dirty="0" smtClean="0"/>
              <a:t>标准而系统化的服务：实时数据服务，历史查询与分析服务，事件与报警服务，事务与操作服务，会话与审计等；</a:t>
            </a:r>
          </a:p>
          <a:p>
            <a:pPr lvl="0"/>
            <a:r>
              <a:rPr lang="zh-CN" altLang="zh-CN" dirty="0" smtClean="0"/>
              <a:t>高度定制：能够根据应用场景的不同，灵活的定制信息模型与业务模型。</a:t>
            </a:r>
          </a:p>
          <a:p>
            <a:endParaRPr lang="zh-CN" altLang="en-US"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780928"/>
            <a:ext cx="7772400" cy="819522"/>
          </a:xfrm>
        </p:spPr>
        <p:txBody>
          <a:bodyPr/>
          <a:lstStyle/>
          <a:p>
            <a:r>
              <a:rPr lang="zh-CN" altLang="en-US" dirty="0" smtClean="0"/>
              <a:t>未来的智能工厂</a:t>
            </a:r>
            <a:endParaRPr lang="zh-CN" altLang="en-US" dirty="0"/>
          </a:p>
        </p:txBody>
      </p:sp>
      <p:pic>
        <p:nvPicPr>
          <p:cNvPr id="9" name="图片 8" descr="http://tse1.mm.bing.net/th?&amp;id=OIP.M2cd8c472e2f695c0dbb3ef86ca6dbe17H0&amp;w=300&amp;h=300&amp;c=0&amp;pid=1.9&amp;rs=0&amp;p=0"/>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95737" y="3682196"/>
            <a:ext cx="2952327" cy="2042351"/>
          </a:xfrm>
          <a:prstGeom prst="rect">
            <a:avLst/>
          </a:prstGeom>
          <a:noFill/>
          <a:ln>
            <a:noFill/>
          </a:ln>
        </p:spPr>
      </p:pic>
      <p:pic>
        <p:nvPicPr>
          <p:cNvPr id="10" name="图片 9" descr="http://tse1.mm.bing.net/th?&amp;id=OIP.M73c0fe641a270849dc1dbf331d2051c5o0&amp;w=300&amp;h=300&amp;c=0&amp;pid=1.9&amp;rs=0&amp;p=0"/>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28310" y="3679860"/>
            <a:ext cx="3064518" cy="201622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smtClean="0"/>
              <a:t>CPS</a:t>
            </a:r>
            <a:r>
              <a:rPr lang="zh-CN" altLang="en-US" dirty="0" smtClean="0"/>
              <a:t>系统</a:t>
            </a:r>
            <a:endParaRPr lang="zh-CN" altLang="en-US" dirty="0"/>
          </a:p>
        </p:txBody>
      </p:sp>
      <p:sp>
        <p:nvSpPr>
          <p:cNvPr id="5" name="内容占位符 4"/>
          <p:cNvSpPr>
            <a:spLocks noGrp="1"/>
          </p:cNvSpPr>
          <p:nvPr>
            <p:ph sz="quarter" idx="1"/>
          </p:nvPr>
        </p:nvSpPr>
        <p:spPr>
          <a:xfrm>
            <a:off x="457200" y="1916832"/>
            <a:ext cx="5482952" cy="4240128"/>
          </a:xfrm>
        </p:spPr>
        <p:txBody>
          <a:bodyPr>
            <a:normAutofit/>
          </a:bodyPr>
          <a:lstStyle/>
          <a:p>
            <a:pPr lvl="0"/>
            <a:r>
              <a:rPr lang="en-US" altLang="zh-CN" sz="2400" dirty="0" smtClean="0"/>
              <a:t>RFID+PLC</a:t>
            </a:r>
            <a:r>
              <a:rPr lang="zh-CN" altLang="zh-CN" sz="2400" dirty="0" smtClean="0"/>
              <a:t>，</a:t>
            </a:r>
            <a:r>
              <a:rPr lang="zh-CN" altLang="en-US" sz="2400" dirty="0" smtClean="0"/>
              <a:t>条码</a:t>
            </a:r>
            <a:r>
              <a:rPr lang="en-US" altLang="zh-CN" sz="2400" dirty="0" smtClean="0"/>
              <a:t>+PLC</a:t>
            </a:r>
            <a:r>
              <a:rPr lang="zh-CN" altLang="zh-CN" sz="2400" dirty="0" smtClean="0"/>
              <a:t>组合将使工厂的定制化生产成为可能；</a:t>
            </a:r>
            <a:endParaRPr lang="en-US" altLang="zh-CN" sz="2400" dirty="0" smtClean="0"/>
          </a:p>
          <a:p>
            <a:pPr lvl="0"/>
            <a:r>
              <a:rPr lang="zh-CN" altLang="en-US" sz="2400" dirty="0" smtClean="0"/>
              <a:t>条码</a:t>
            </a:r>
            <a:r>
              <a:rPr lang="en-US" altLang="zh-CN" sz="2400" dirty="0" smtClean="0"/>
              <a:t>+</a:t>
            </a:r>
            <a:r>
              <a:rPr lang="zh-CN" altLang="en-US" sz="2400" dirty="0" smtClean="0"/>
              <a:t>智能搬运车，智能货架</a:t>
            </a:r>
            <a:r>
              <a:rPr lang="en-US" altLang="zh-CN" sz="2400" dirty="0" smtClean="0"/>
              <a:t>+</a:t>
            </a:r>
            <a:r>
              <a:rPr lang="zh-CN" altLang="en-US" sz="2400" dirty="0" smtClean="0"/>
              <a:t>智能传送的组合将明显提高工厂物流的效率；</a:t>
            </a:r>
            <a:endParaRPr lang="en-US" altLang="zh-CN" sz="2400" dirty="0" smtClean="0"/>
          </a:p>
          <a:p>
            <a:pPr lvl="0"/>
            <a:r>
              <a:rPr lang="en-US" altLang="zh-CN" sz="2400" dirty="0" smtClean="0"/>
              <a:t>RFID</a:t>
            </a:r>
            <a:r>
              <a:rPr lang="zh-CN" altLang="en-US" sz="2400" dirty="0" smtClean="0"/>
              <a:t> </a:t>
            </a:r>
            <a:r>
              <a:rPr lang="en-US" altLang="zh-CN" sz="2400" dirty="0" smtClean="0"/>
              <a:t>Reader+</a:t>
            </a:r>
            <a:r>
              <a:rPr lang="zh-CN" altLang="en-US" sz="2400" dirty="0" smtClean="0"/>
              <a:t>信息系统将</a:t>
            </a:r>
            <a:r>
              <a:rPr lang="zh-CN" altLang="zh-CN" sz="2400" dirty="0" smtClean="0"/>
              <a:t>增强生产</a:t>
            </a:r>
            <a:r>
              <a:rPr lang="zh-CN" altLang="en-US" sz="2400" dirty="0" smtClean="0"/>
              <a:t>各环节</a:t>
            </a:r>
            <a:r>
              <a:rPr lang="zh-CN" altLang="zh-CN" sz="2400" dirty="0" smtClean="0"/>
              <a:t>的可追溯能力</a:t>
            </a:r>
            <a:r>
              <a:rPr lang="zh-CN" altLang="en-US" sz="2400" dirty="0" smtClean="0"/>
              <a:t>。</a:t>
            </a:r>
            <a:endParaRPr lang="en-US" altLang="zh-CN" sz="2400" dirty="0" smtClean="0"/>
          </a:p>
        </p:txBody>
      </p:sp>
      <p:pic>
        <p:nvPicPr>
          <p:cNvPr id="4" name="图片 3" descr="http://tse1.mm.bing.net/th?&amp;id=OIP.M0e5752a4e6fd5767c0a154317de83870o0&amp;w=300&amp;h=300&amp;c=0&amp;pid=1.9&amp;rs=0&amp;p=0"/>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95213" y="1196752"/>
            <a:ext cx="2578454" cy="2448272"/>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smtClean="0"/>
              <a:t>物联网平台</a:t>
            </a:r>
            <a:r>
              <a:rPr lang="en-US" altLang="zh-CN" dirty="0" smtClean="0"/>
              <a:t> </a:t>
            </a:r>
            <a:endParaRPr lang="zh-CN" altLang="en-US" dirty="0"/>
          </a:p>
        </p:txBody>
      </p:sp>
      <p:sp>
        <p:nvSpPr>
          <p:cNvPr id="5" name="内容占位符 4"/>
          <p:cNvSpPr>
            <a:spLocks noGrp="1"/>
          </p:cNvSpPr>
          <p:nvPr>
            <p:ph sz="quarter" idx="1"/>
          </p:nvPr>
        </p:nvSpPr>
        <p:spPr>
          <a:xfrm>
            <a:off x="539552" y="1988840"/>
            <a:ext cx="4968552" cy="4168120"/>
          </a:xfrm>
        </p:spPr>
        <p:txBody>
          <a:bodyPr>
            <a:normAutofit lnSpcReduction="10000"/>
          </a:bodyPr>
          <a:lstStyle/>
          <a:p>
            <a:r>
              <a:rPr lang="en-US" altLang="zh-CN" sz="2400" dirty="0" smtClean="0"/>
              <a:t>SCADA</a:t>
            </a:r>
            <a:r>
              <a:rPr lang="zh-CN" altLang="zh-CN" sz="2400" dirty="0" smtClean="0"/>
              <a:t>系统的功能将向上延伸（更丰富的业务处理能力及数据管理能力）；</a:t>
            </a:r>
            <a:endParaRPr lang="en-US" altLang="zh-CN" sz="2400" dirty="0" smtClean="0"/>
          </a:p>
          <a:p>
            <a:r>
              <a:rPr lang="zh-CN" altLang="zh-CN" sz="2400" dirty="0" smtClean="0"/>
              <a:t> </a:t>
            </a:r>
            <a:r>
              <a:rPr lang="en-US" altLang="zh-CN" sz="2400" dirty="0" smtClean="0"/>
              <a:t>MES,EMS,WMS</a:t>
            </a:r>
            <a:r>
              <a:rPr lang="zh-CN" altLang="zh-CN" sz="2400" dirty="0" smtClean="0"/>
              <a:t>系统将向下扩展（具备更多与底层设备进行通讯的能力）； </a:t>
            </a:r>
            <a:endParaRPr lang="en-US" altLang="zh-CN" sz="2400" dirty="0" smtClean="0"/>
          </a:p>
          <a:p>
            <a:r>
              <a:rPr lang="zh-CN" altLang="zh-CN" sz="2400" dirty="0" smtClean="0"/>
              <a:t>伴随着彼此之间的渗透与融合，工业物联网平台将逐渐形成，并凭借其标准而灵活的架构，方案可定制化程度高等优势，将传统系统取而代之。</a:t>
            </a:r>
            <a:endParaRPr lang="zh-CN" altLang="zh-CN" sz="2400" dirty="0"/>
          </a:p>
        </p:txBody>
      </p:sp>
      <p:pic>
        <p:nvPicPr>
          <p:cNvPr id="4" name="图片 3" descr="http://tse1.mm.bing.net/th?&amp;id=OIP.M2eab51fc18baab9923f20daee07525d9o0&amp;w=300&amp;h=300&amp;c=0&amp;pid=1.9&amp;rs=0&amp;p=0"/>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80112" y="1196752"/>
            <a:ext cx="3081057" cy="230425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780928"/>
            <a:ext cx="7772400" cy="819522"/>
          </a:xfrm>
        </p:spPr>
        <p:txBody>
          <a:bodyPr/>
          <a:lstStyle/>
          <a:p>
            <a:r>
              <a:rPr lang="zh-CN" altLang="en-US" dirty="0" smtClean="0"/>
              <a:t>工业</a:t>
            </a:r>
            <a:r>
              <a:rPr lang="en-US" altLang="zh-CN" dirty="0" smtClean="0"/>
              <a:t>4.0</a:t>
            </a:r>
            <a:endParaRPr lang="zh-CN" altLang="en-US" dirty="0"/>
          </a:p>
        </p:txBody>
      </p:sp>
      <p:pic>
        <p:nvPicPr>
          <p:cNvPr id="3" name="图片 2" descr="http://tse1.mm.bing.net/th?&amp;id=OIP.Mda2c456a91de0fced73185d93db8bb39o0&amp;w=300&amp;h=300&amp;c=0&amp;pid=1.9&amp;rs=0&amp;p=0"/>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99792" y="3705987"/>
            <a:ext cx="2592288" cy="1944216"/>
          </a:xfrm>
          <a:prstGeom prst="rect">
            <a:avLst/>
          </a:prstGeom>
          <a:noFill/>
          <a:ln>
            <a:noFill/>
          </a:ln>
        </p:spPr>
      </p:pic>
      <p:pic>
        <p:nvPicPr>
          <p:cNvPr id="4" name="图片 3" descr="http://tse1.mm.bing.net/th?&amp;id=OIP.M55d2b48685ecded38ccaf2e0cf35b6d7o0&amp;w=300&amp;h=300&amp;c=0&amp;pid=1.9&amp;rs=0&amp;p=0"/>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64088" y="3692594"/>
            <a:ext cx="2808312" cy="1968654"/>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smtClean="0"/>
              <a:t>协同与合作</a:t>
            </a:r>
            <a:endParaRPr lang="zh-CN" altLang="en-US" dirty="0"/>
          </a:p>
        </p:txBody>
      </p:sp>
      <p:sp>
        <p:nvSpPr>
          <p:cNvPr id="5" name="内容占位符 4"/>
          <p:cNvSpPr>
            <a:spLocks noGrp="1"/>
          </p:cNvSpPr>
          <p:nvPr>
            <p:ph sz="quarter" idx="1"/>
          </p:nvPr>
        </p:nvSpPr>
        <p:spPr>
          <a:xfrm>
            <a:off x="539552" y="5085184"/>
            <a:ext cx="8136904" cy="1071776"/>
          </a:xfrm>
        </p:spPr>
        <p:txBody>
          <a:bodyPr>
            <a:normAutofit fontScale="85000" lnSpcReduction="10000"/>
          </a:bodyPr>
          <a:lstStyle/>
          <a:p>
            <a:r>
              <a:rPr lang="zh-CN" altLang="en-US" sz="2400" dirty="0" smtClean="0"/>
              <a:t>打造智慧工厂需要各类产品相互协作，才能形成一个整体的解决方案。因此设备与设备、系统与设备、系统与系统间的协同与交互变得至关重要，这也使</a:t>
            </a:r>
            <a:r>
              <a:rPr lang="en-US" altLang="zh-CN" sz="2400" dirty="0" smtClean="0"/>
              <a:t>OPC UA</a:t>
            </a:r>
            <a:r>
              <a:rPr lang="zh-CN" altLang="en-US" sz="2400" dirty="0" smtClean="0"/>
              <a:t>这一标准诞生最主要原因</a:t>
            </a:r>
            <a:endParaRPr lang="zh-CN" altLang="zh-CN" sz="2400" dirty="0"/>
          </a:p>
        </p:txBody>
      </p:sp>
      <p:graphicFrame>
        <p:nvGraphicFramePr>
          <p:cNvPr id="33794" name="Object 2"/>
          <p:cNvGraphicFramePr>
            <a:graphicFrameLocks noChangeAspect="1"/>
          </p:cNvGraphicFramePr>
          <p:nvPr/>
        </p:nvGraphicFramePr>
        <p:xfrm>
          <a:off x="1979712" y="1196752"/>
          <a:ext cx="5328592" cy="3815241"/>
        </p:xfrm>
        <a:graphic>
          <a:graphicData uri="http://schemas.openxmlformats.org/presentationml/2006/ole">
            <mc:AlternateContent xmlns:mc="http://schemas.openxmlformats.org/markup-compatibility/2006">
              <mc:Choice xmlns:v="urn:schemas-microsoft-com:vml" Requires="v">
                <p:oleObj spid="_x0000_s33795" r:id="rId3" imgW="6736860" imgH="5872675" progId="Visio.Drawing.11">
                  <p:embed/>
                </p:oleObj>
              </mc:Choice>
              <mc:Fallback>
                <p:oleObj r:id="rId3" imgW="6736860" imgH="5872675" progId="Visio.Drawing.11">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79712" y="1196752"/>
                        <a:ext cx="5328592" cy="381524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780928"/>
            <a:ext cx="7772400" cy="819522"/>
          </a:xfrm>
        </p:spPr>
        <p:txBody>
          <a:bodyPr/>
          <a:lstStyle/>
          <a:p>
            <a:r>
              <a:rPr lang="en-US" altLang="zh-CN" dirty="0" smtClean="0"/>
              <a:t>OPC UA</a:t>
            </a:r>
            <a:endParaRPr lang="zh-CN" altLang="en-US" dirty="0"/>
          </a:p>
        </p:txBody>
      </p:sp>
      <p:pic>
        <p:nvPicPr>
          <p:cNvPr id="3" name="图片 2" descr="http://tse1.mm.bing.net/th?&amp;id=OIP.M723328b113e83112d80b5c20dee612a8o0&amp;w=300&amp;h=300&amp;c=0&amp;pid=1.9&amp;rs=0&amp;p=0"/>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51720" y="3708648"/>
            <a:ext cx="3065614" cy="1952600"/>
          </a:xfrm>
          <a:prstGeom prst="rect">
            <a:avLst/>
          </a:prstGeom>
          <a:noFill/>
          <a:ln>
            <a:noFill/>
          </a:ln>
        </p:spPr>
      </p:pic>
      <p:pic>
        <p:nvPicPr>
          <p:cNvPr id="4" name="图片 3" descr="http://www.amnytt.no/getfile.php/3145423.2265.bvwprdsvxv/450x300/OPC+UA+crop.jp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48065" y="3697278"/>
            <a:ext cx="3051914" cy="1981388"/>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smtClean="0"/>
              <a:t>OPC UA</a:t>
            </a:r>
            <a:r>
              <a:rPr lang="zh-CN" altLang="en-US" dirty="0" smtClean="0"/>
              <a:t>简介</a:t>
            </a:r>
            <a:endParaRPr lang="zh-CN" altLang="en-US" dirty="0"/>
          </a:p>
        </p:txBody>
      </p:sp>
      <p:sp>
        <p:nvSpPr>
          <p:cNvPr id="5" name="内容占位符 4"/>
          <p:cNvSpPr>
            <a:spLocks noGrp="1"/>
          </p:cNvSpPr>
          <p:nvPr>
            <p:ph sz="quarter" idx="1"/>
          </p:nvPr>
        </p:nvSpPr>
        <p:spPr>
          <a:xfrm>
            <a:off x="457200" y="1916832"/>
            <a:ext cx="8291264" cy="4240128"/>
          </a:xfrm>
        </p:spPr>
        <p:txBody>
          <a:bodyPr>
            <a:normAutofit/>
          </a:bodyPr>
          <a:lstStyle/>
          <a:p>
            <a:r>
              <a:rPr lang="en-US" altLang="zh-CN" sz="2400" dirty="0" smtClean="0"/>
              <a:t>OPC UA</a:t>
            </a:r>
            <a:r>
              <a:rPr lang="zh-CN" altLang="zh-CN" sz="2400" dirty="0" smtClean="0"/>
              <a:t>又称为</a:t>
            </a:r>
            <a:r>
              <a:rPr lang="en-US" altLang="zh-CN" sz="2400" dirty="0" smtClean="0"/>
              <a:t>OPC</a:t>
            </a:r>
            <a:r>
              <a:rPr lang="zh-CN" altLang="zh-CN" sz="2400" dirty="0" smtClean="0"/>
              <a:t>统一架构，它是一套集信息模型定义，服务集与通讯标准为一体的标准化技术框架。</a:t>
            </a:r>
            <a:r>
              <a:rPr lang="en-US" altLang="zh-CN" sz="2400" dirty="0" smtClean="0"/>
              <a:t>OPC UA</a:t>
            </a:r>
            <a:r>
              <a:rPr lang="zh-CN" altLang="zh-CN" sz="2400" dirty="0" smtClean="0"/>
              <a:t>规范由</a:t>
            </a:r>
            <a:r>
              <a:rPr lang="en-US" altLang="zh-CN" sz="2400" dirty="0" smtClean="0"/>
              <a:t>OPC</a:t>
            </a:r>
            <a:r>
              <a:rPr lang="zh-CN" altLang="zh-CN" sz="2400" dirty="0" smtClean="0"/>
              <a:t>基金会主导制定，并由多家厂商参与技术层面的设计、开发与产品化。</a:t>
            </a:r>
            <a:endParaRPr lang="en-US" altLang="zh-CN" sz="2400" dirty="0" smtClean="0"/>
          </a:p>
          <a:p>
            <a:endParaRPr lang="zh-CN" altLang="zh-CN" sz="2400" dirty="0" smtClean="0"/>
          </a:p>
          <a:p>
            <a:r>
              <a:rPr lang="en-US" altLang="zh-CN" sz="2400" dirty="0" smtClean="0"/>
              <a:t>OPC UA</a:t>
            </a:r>
            <a:r>
              <a:rPr lang="zh-CN" altLang="zh-CN" sz="2400" dirty="0" smtClean="0"/>
              <a:t>架构的目的在于为行业内的软、硬件厂商和解决方案提供商提供一套指导性的技术路线图，从而帮助它们无缝的融入到工业</a:t>
            </a:r>
            <a:r>
              <a:rPr lang="en-US" altLang="zh-CN" sz="2400" dirty="0" smtClean="0"/>
              <a:t>4.0</a:t>
            </a:r>
            <a:r>
              <a:rPr lang="zh-CN" altLang="zh-CN" sz="2400" dirty="0" smtClean="0"/>
              <a:t>中的各个体系当中</a:t>
            </a:r>
            <a:r>
              <a:rPr lang="zh-CN" altLang="en-US" sz="2400" dirty="0" smtClean="0"/>
              <a:t>。</a:t>
            </a:r>
            <a:endParaRPr lang="en-US" altLang="zh-CN" sz="2400" dirty="0" smtClean="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smtClean="0"/>
              <a:t>OPC UA</a:t>
            </a:r>
            <a:r>
              <a:rPr lang="zh-CN" altLang="en-US" dirty="0" smtClean="0"/>
              <a:t>价值</a:t>
            </a:r>
            <a:r>
              <a:rPr lang="en-US" altLang="zh-CN" dirty="0" smtClean="0"/>
              <a:t>-</a:t>
            </a:r>
            <a:r>
              <a:rPr lang="zh-CN" altLang="en-US" dirty="0" smtClean="0"/>
              <a:t>系统集成者</a:t>
            </a:r>
            <a:endParaRPr lang="zh-CN" altLang="en-US" dirty="0"/>
          </a:p>
        </p:txBody>
      </p:sp>
      <p:sp>
        <p:nvSpPr>
          <p:cNvPr id="5" name="内容占位符 4"/>
          <p:cNvSpPr>
            <a:spLocks noGrp="1"/>
          </p:cNvSpPr>
          <p:nvPr>
            <p:ph sz="quarter" idx="1"/>
          </p:nvPr>
        </p:nvSpPr>
        <p:spPr>
          <a:xfrm>
            <a:off x="457200" y="5373216"/>
            <a:ext cx="8291264" cy="783744"/>
          </a:xfrm>
        </p:spPr>
        <p:txBody>
          <a:bodyPr>
            <a:normAutofit/>
          </a:bodyPr>
          <a:lstStyle/>
          <a:p>
            <a:r>
              <a:rPr lang="zh-CN" altLang="zh-CN" sz="1800" dirty="0" smtClean="0"/>
              <a:t>对于构建智能工厂的解决方案提供商而言，</a:t>
            </a:r>
            <a:r>
              <a:rPr lang="en-US" altLang="zh-CN" sz="1800" dirty="0" smtClean="0"/>
              <a:t>OPC UA</a:t>
            </a:r>
            <a:r>
              <a:rPr lang="zh-CN" altLang="zh-CN" sz="1800" dirty="0" smtClean="0"/>
              <a:t>是一套标准化、便于整合的产品家族，该套产品体系遍布于智能工厂的</a:t>
            </a:r>
            <a:r>
              <a:rPr lang="en-US" altLang="zh-CN" sz="1800" dirty="0" smtClean="0"/>
              <a:t>CPS</a:t>
            </a:r>
            <a:r>
              <a:rPr lang="zh-CN" altLang="zh-CN" sz="1800" dirty="0" smtClean="0"/>
              <a:t>系统和物联网系统</a:t>
            </a:r>
            <a:r>
              <a:rPr lang="zh-CN" altLang="en-US" sz="1800" dirty="0" smtClean="0"/>
              <a:t>。</a:t>
            </a:r>
            <a:endParaRPr lang="en-US" altLang="zh-CN" sz="1800" dirty="0" smtClean="0"/>
          </a:p>
        </p:txBody>
      </p:sp>
      <p:pic>
        <p:nvPicPr>
          <p:cNvPr id="4" name="图片 3"/>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27584" y="1268760"/>
            <a:ext cx="7560840" cy="396044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smtClean="0"/>
              <a:t>OPC UA</a:t>
            </a:r>
            <a:r>
              <a:rPr lang="zh-CN" altLang="en-US" dirty="0" smtClean="0"/>
              <a:t>价值</a:t>
            </a:r>
            <a:r>
              <a:rPr lang="en-US" altLang="zh-CN" dirty="0" smtClean="0"/>
              <a:t>-</a:t>
            </a:r>
            <a:r>
              <a:rPr lang="zh-CN" altLang="en-US" dirty="0" smtClean="0"/>
              <a:t>开发者</a:t>
            </a:r>
            <a:endParaRPr lang="zh-CN" altLang="en-US" dirty="0"/>
          </a:p>
        </p:txBody>
      </p:sp>
      <p:sp>
        <p:nvSpPr>
          <p:cNvPr id="5" name="内容占位符 4"/>
          <p:cNvSpPr>
            <a:spLocks noGrp="1"/>
          </p:cNvSpPr>
          <p:nvPr>
            <p:ph sz="quarter" idx="1"/>
          </p:nvPr>
        </p:nvSpPr>
        <p:spPr>
          <a:xfrm>
            <a:off x="457200" y="4797152"/>
            <a:ext cx="8291264" cy="1359808"/>
          </a:xfrm>
        </p:spPr>
        <p:txBody>
          <a:bodyPr>
            <a:normAutofit/>
          </a:bodyPr>
          <a:lstStyle/>
          <a:p>
            <a:r>
              <a:rPr lang="zh-CN" altLang="zh-CN" sz="1800" dirty="0" smtClean="0"/>
              <a:t>对于</a:t>
            </a:r>
            <a:r>
              <a:rPr lang="en-US" altLang="zh-CN" sz="1800" dirty="0" smtClean="0"/>
              <a:t>CPS</a:t>
            </a:r>
            <a:r>
              <a:rPr lang="zh-CN" altLang="zh-CN" sz="1800" dirty="0" smtClean="0"/>
              <a:t>设备或物联网信息系统的开发者，</a:t>
            </a:r>
            <a:r>
              <a:rPr lang="en-US" altLang="zh-CN" sz="1800" dirty="0" smtClean="0"/>
              <a:t>OPC UA</a:t>
            </a:r>
            <a:r>
              <a:rPr lang="zh-CN" altLang="zh-CN" sz="1800" dirty="0" smtClean="0"/>
              <a:t>是一套符合</a:t>
            </a:r>
            <a:r>
              <a:rPr lang="en-US" altLang="zh-CN" sz="1800" dirty="0" smtClean="0"/>
              <a:t>OPC UA</a:t>
            </a:r>
            <a:r>
              <a:rPr lang="zh-CN" altLang="zh-CN" sz="1800" dirty="0" smtClean="0"/>
              <a:t>规范的实时数据中间件开发框架</a:t>
            </a:r>
            <a:r>
              <a:rPr lang="zh-CN" altLang="en-US" sz="1800" dirty="0" smtClean="0"/>
              <a:t>。</a:t>
            </a:r>
            <a:endParaRPr lang="en-US" altLang="zh-CN" sz="1800" dirty="0" smtClean="0"/>
          </a:p>
        </p:txBody>
      </p:sp>
      <p:pic>
        <p:nvPicPr>
          <p:cNvPr id="6" name="图片 5"/>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1560" y="1268760"/>
            <a:ext cx="7920880" cy="3168352"/>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780928"/>
            <a:ext cx="7772400" cy="819522"/>
          </a:xfrm>
        </p:spPr>
        <p:txBody>
          <a:bodyPr/>
          <a:lstStyle/>
          <a:p>
            <a:r>
              <a:rPr lang="en-US" altLang="zh-CN" dirty="0" smtClean="0"/>
              <a:t>OPC UA</a:t>
            </a:r>
            <a:r>
              <a:rPr lang="zh-CN" altLang="en-US" dirty="0" smtClean="0"/>
              <a:t>架构</a:t>
            </a:r>
            <a:endParaRPr lang="zh-CN" altLang="en-US" dirty="0"/>
          </a:p>
        </p:txBody>
      </p:sp>
      <p:pic>
        <p:nvPicPr>
          <p:cNvPr id="5" name="图片 4"/>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58274" y="3662442"/>
            <a:ext cx="2345635" cy="2043485"/>
          </a:xfrm>
          <a:prstGeom prst="rect">
            <a:avLst/>
          </a:prstGeom>
          <a:noFill/>
          <a:ln>
            <a:noFill/>
          </a:ln>
        </p:spPr>
      </p:pic>
      <p:pic>
        <p:nvPicPr>
          <p:cNvPr id="6" name="图片 5"/>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01713" y="3681871"/>
            <a:ext cx="2520564" cy="207529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smtClean="0"/>
              <a:t>OPC UA</a:t>
            </a:r>
            <a:r>
              <a:rPr lang="zh-CN" altLang="en-US" dirty="0" smtClean="0"/>
              <a:t>网络架构</a:t>
            </a:r>
            <a:r>
              <a:rPr lang="en-US" altLang="zh-CN" dirty="0" smtClean="0"/>
              <a:t>-C/S</a:t>
            </a:r>
            <a:endParaRPr lang="zh-CN" altLang="en-US" dirty="0"/>
          </a:p>
        </p:txBody>
      </p:sp>
      <p:sp>
        <p:nvSpPr>
          <p:cNvPr id="5" name="内容占位符 4"/>
          <p:cNvSpPr>
            <a:spLocks noGrp="1"/>
          </p:cNvSpPr>
          <p:nvPr>
            <p:ph sz="quarter" idx="1"/>
          </p:nvPr>
        </p:nvSpPr>
        <p:spPr>
          <a:xfrm>
            <a:off x="457200" y="1484784"/>
            <a:ext cx="8291264" cy="4672176"/>
          </a:xfrm>
        </p:spPr>
        <p:txBody>
          <a:bodyPr>
            <a:normAutofit/>
          </a:bodyPr>
          <a:lstStyle/>
          <a:p>
            <a:r>
              <a:rPr lang="en-US" altLang="zh-CN" sz="2000" dirty="0" smtClean="0"/>
              <a:t>OPC UA</a:t>
            </a:r>
            <a:r>
              <a:rPr lang="zh-CN" altLang="zh-CN" sz="2000" dirty="0" smtClean="0"/>
              <a:t>是一个</a:t>
            </a:r>
            <a:r>
              <a:rPr lang="en-US" altLang="zh-CN" sz="2000" dirty="0" smtClean="0"/>
              <a:t>Client/Server</a:t>
            </a:r>
            <a:r>
              <a:rPr lang="zh-CN" altLang="zh-CN" sz="2000" dirty="0" smtClean="0"/>
              <a:t>架构的实时数据库框架，</a:t>
            </a:r>
            <a:r>
              <a:rPr lang="en-US" altLang="zh-CN" sz="2000" dirty="0" smtClean="0"/>
              <a:t>UA Server</a:t>
            </a:r>
            <a:r>
              <a:rPr lang="zh-CN" altLang="zh-CN" sz="2000" dirty="0" smtClean="0"/>
              <a:t>负责管理自身的数据与处理逻辑，并通过</a:t>
            </a:r>
            <a:r>
              <a:rPr lang="en-US" altLang="zh-CN" sz="2000" dirty="0" smtClean="0"/>
              <a:t>OPC UA</a:t>
            </a:r>
            <a:r>
              <a:rPr lang="zh-CN" altLang="zh-CN" sz="2000" dirty="0" smtClean="0"/>
              <a:t>通讯协议对</a:t>
            </a:r>
            <a:r>
              <a:rPr lang="en-US" altLang="zh-CN" sz="2000" dirty="0" smtClean="0"/>
              <a:t>UA Client</a:t>
            </a:r>
            <a:r>
              <a:rPr lang="zh-CN" altLang="zh-CN" sz="2000" dirty="0" smtClean="0"/>
              <a:t>程序提供相应的数据与服务。</a:t>
            </a:r>
            <a:endParaRPr lang="en-US" altLang="zh-CN" sz="2000" dirty="0" smtClean="0"/>
          </a:p>
          <a:p>
            <a:endParaRPr lang="zh-CN" altLang="zh-CN" sz="2000" dirty="0" smtClean="0"/>
          </a:p>
          <a:p>
            <a:r>
              <a:rPr lang="en-US" altLang="zh-CN" sz="2000" dirty="0" smtClean="0"/>
              <a:t>UA Server</a:t>
            </a:r>
            <a:r>
              <a:rPr lang="zh-CN" altLang="zh-CN" sz="2000" dirty="0" smtClean="0"/>
              <a:t>是由</a:t>
            </a:r>
            <a:r>
              <a:rPr lang="en-US" altLang="zh-CN" sz="2000" dirty="0" smtClean="0"/>
              <a:t>OPC UA</a:t>
            </a:r>
            <a:r>
              <a:rPr lang="zh-CN" altLang="zh-CN" sz="2000" dirty="0" smtClean="0"/>
              <a:t>框架</a:t>
            </a:r>
            <a:r>
              <a:rPr lang="en-US" altLang="zh-CN" sz="2000" dirty="0" smtClean="0"/>
              <a:t>(OPC UA SDK)</a:t>
            </a:r>
            <a:r>
              <a:rPr lang="zh-CN" altLang="zh-CN" sz="2000" dirty="0" smtClean="0"/>
              <a:t>二次开发生成的服务端程序，该程序即可以是</a:t>
            </a:r>
            <a:r>
              <a:rPr lang="en-US" altLang="zh-CN" sz="2000" dirty="0" smtClean="0"/>
              <a:t>CPS</a:t>
            </a:r>
            <a:r>
              <a:rPr lang="zh-CN" altLang="zh-CN" sz="2000" dirty="0" smtClean="0"/>
              <a:t>体系中的</a:t>
            </a:r>
            <a:r>
              <a:rPr lang="en-US" altLang="zh-CN" sz="2000" dirty="0" smtClean="0"/>
              <a:t>CPS</a:t>
            </a:r>
            <a:r>
              <a:rPr lang="zh-CN" altLang="zh-CN" sz="2000" dirty="0" smtClean="0"/>
              <a:t>设备： </a:t>
            </a:r>
            <a:r>
              <a:rPr lang="en-US" altLang="zh-CN" sz="2000" dirty="0" smtClean="0"/>
              <a:t>PLC, RFID Reader</a:t>
            </a:r>
            <a:r>
              <a:rPr lang="zh-CN" altLang="zh-CN" sz="2000" dirty="0" smtClean="0"/>
              <a:t>或传感器，也可以是物联网体系中的应用平台：</a:t>
            </a:r>
            <a:r>
              <a:rPr lang="en-US" altLang="zh-CN" sz="2000" dirty="0" smtClean="0"/>
              <a:t>MES</a:t>
            </a:r>
            <a:r>
              <a:rPr lang="zh-CN" altLang="zh-CN" sz="2000" dirty="0" smtClean="0"/>
              <a:t>，</a:t>
            </a:r>
            <a:r>
              <a:rPr lang="en-US" altLang="zh-CN" sz="2000" dirty="0" smtClean="0"/>
              <a:t>SCADA</a:t>
            </a:r>
            <a:r>
              <a:rPr lang="zh-CN" altLang="zh-CN" sz="2000" dirty="0" smtClean="0"/>
              <a:t>，</a:t>
            </a:r>
            <a:r>
              <a:rPr lang="en-US" altLang="zh-CN" sz="2000" dirty="0" smtClean="0"/>
              <a:t>EMS, WMS</a:t>
            </a:r>
            <a:r>
              <a:rPr lang="zh-CN" altLang="zh-CN" sz="2000" dirty="0" smtClean="0"/>
              <a:t>等。</a:t>
            </a:r>
            <a:endParaRPr lang="en-US" altLang="zh-CN" sz="2000" dirty="0" smtClean="0"/>
          </a:p>
          <a:p>
            <a:endParaRPr lang="zh-CN" altLang="zh-CN" sz="2000" dirty="0" smtClean="0"/>
          </a:p>
          <a:p>
            <a:r>
              <a:rPr lang="en-US" altLang="zh-CN" sz="2000" dirty="0" smtClean="0"/>
              <a:t>UA Client</a:t>
            </a:r>
            <a:r>
              <a:rPr lang="zh-CN" altLang="zh-CN" sz="2000" dirty="0" smtClean="0"/>
              <a:t>负责与</a:t>
            </a:r>
            <a:r>
              <a:rPr lang="en-US" altLang="zh-CN" sz="2000" dirty="0" smtClean="0"/>
              <a:t>UA Server</a:t>
            </a:r>
            <a:r>
              <a:rPr lang="zh-CN" altLang="zh-CN" sz="2000" dirty="0" smtClean="0"/>
              <a:t>进行通讯，并访问</a:t>
            </a:r>
            <a:r>
              <a:rPr lang="en-US" altLang="zh-CN" sz="2000" dirty="0" smtClean="0"/>
              <a:t>UA Server</a:t>
            </a:r>
            <a:r>
              <a:rPr lang="zh-CN" altLang="zh-CN" sz="2000" dirty="0" smtClean="0"/>
              <a:t>中的数据与服务。由</a:t>
            </a:r>
            <a:r>
              <a:rPr lang="en-US" altLang="zh-CN" sz="2000" dirty="0" smtClean="0"/>
              <a:t>UA Client</a:t>
            </a:r>
            <a:r>
              <a:rPr lang="zh-CN" altLang="zh-CN" sz="2000" dirty="0" smtClean="0"/>
              <a:t>开发的程序可以是界面应用（</a:t>
            </a:r>
            <a:r>
              <a:rPr lang="en-US" altLang="zh-CN" sz="2000" dirty="0" smtClean="0"/>
              <a:t>HMI</a:t>
            </a:r>
            <a:r>
              <a:rPr lang="zh-CN" altLang="zh-CN" sz="2000" dirty="0" smtClean="0"/>
              <a:t>、报表和报警中心），企业管理与决策平台（</a:t>
            </a:r>
            <a:r>
              <a:rPr lang="en-US" altLang="zh-CN" sz="2000" dirty="0" smtClean="0"/>
              <a:t>ERP</a:t>
            </a:r>
            <a:r>
              <a:rPr lang="zh-CN" altLang="zh-CN" sz="2000" dirty="0" smtClean="0"/>
              <a:t>和大数据平台），物联网系统（与</a:t>
            </a:r>
            <a:r>
              <a:rPr lang="en-US" altLang="zh-CN" sz="2000" dirty="0" smtClean="0"/>
              <a:t>CPS</a:t>
            </a:r>
            <a:r>
              <a:rPr lang="zh-CN" altLang="zh-CN" sz="2000" dirty="0" smtClean="0"/>
              <a:t>设备进行通讯的</a:t>
            </a:r>
            <a:r>
              <a:rPr lang="en-US" altLang="zh-CN" sz="2000" dirty="0" smtClean="0"/>
              <a:t>MES</a:t>
            </a:r>
            <a:r>
              <a:rPr lang="zh-CN" altLang="zh-CN" sz="2000" dirty="0" smtClean="0"/>
              <a:t>或</a:t>
            </a:r>
            <a:r>
              <a:rPr lang="en-US" altLang="zh-CN" sz="2000" dirty="0" smtClean="0"/>
              <a:t>SCADA</a:t>
            </a:r>
            <a:r>
              <a:rPr lang="zh-CN" altLang="zh-CN" sz="2000" dirty="0" smtClean="0"/>
              <a:t>）或是</a:t>
            </a:r>
            <a:r>
              <a:rPr lang="en-US" altLang="zh-CN" sz="2000" dirty="0" smtClean="0"/>
              <a:t>CPS</a:t>
            </a:r>
            <a:r>
              <a:rPr lang="zh-CN" altLang="zh-CN" sz="2000" dirty="0" smtClean="0"/>
              <a:t>设备（与</a:t>
            </a:r>
            <a:r>
              <a:rPr lang="en-US" altLang="zh-CN" sz="2000" dirty="0" smtClean="0"/>
              <a:t>RFID Reader</a:t>
            </a:r>
            <a:r>
              <a:rPr lang="zh-CN" altLang="zh-CN" sz="2000" dirty="0" smtClean="0"/>
              <a:t>进行协同的</a:t>
            </a:r>
            <a:r>
              <a:rPr lang="en-US" altLang="zh-CN" sz="2000" dirty="0" smtClean="0"/>
              <a:t>PLC</a:t>
            </a:r>
            <a:r>
              <a:rPr lang="zh-CN" altLang="zh-CN" sz="2000" dirty="0" smtClean="0"/>
              <a:t>）。</a:t>
            </a:r>
            <a:endParaRPr lang="zh-CN" altLang="zh-CN" sz="2000"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smtClean="0"/>
              <a:t>OPC UA</a:t>
            </a:r>
            <a:r>
              <a:rPr lang="zh-CN" altLang="en-US" dirty="0" smtClean="0"/>
              <a:t>框架</a:t>
            </a:r>
            <a:r>
              <a:rPr lang="en-US" altLang="zh-CN" dirty="0" smtClean="0"/>
              <a:t>-</a:t>
            </a:r>
            <a:r>
              <a:rPr lang="zh-CN" altLang="en-US" dirty="0" smtClean="0"/>
              <a:t>数据层</a:t>
            </a:r>
            <a:endParaRPr lang="zh-CN" altLang="en-US" dirty="0"/>
          </a:p>
        </p:txBody>
      </p:sp>
      <p:sp>
        <p:nvSpPr>
          <p:cNvPr id="5" name="内容占位符 4"/>
          <p:cNvSpPr>
            <a:spLocks noGrp="1"/>
          </p:cNvSpPr>
          <p:nvPr>
            <p:ph sz="quarter" idx="1"/>
          </p:nvPr>
        </p:nvSpPr>
        <p:spPr>
          <a:xfrm>
            <a:off x="457200" y="5013176"/>
            <a:ext cx="8291264" cy="1143784"/>
          </a:xfrm>
        </p:spPr>
        <p:txBody>
          <a:bodyPr>
            <a:normAutofit fontScale="85000" lnSpcReduction="10000"/>
          </a:bodyPr>
          <a:lstStyle/>
          <a:p>
            <a:r>
              <a:rPr lang="en-US" altLang="zh-CN" sz="2000" dirty="0" smtClean="0"/>
              <a:t>OPC UA</a:t>
            </a:r>
            <a:r>
              <a:rPr lang="zh-CN" altLang="zh-CN" sz="2000" dirty="0" smtClean="0"/>
              <a:t>的数据层又称地址空间（</a:t>
            </a:r>
            <a:r>
              <a:rPr lang="en-US" altLang="zh-CN" sz="2000" dirty="0" smtClean="0"/>
              <a:t>Address Space</a:t>
            </a:r>
            <a:r>
              <a:rPr lang="zh-CN" altLang="zh-CN" sz="2000" dirty="0" smtClean="0"/>
              <a:t>），它是由一系列拥有具体含义的内存数据与持久数据所组成的数据集合。地址空间采</a:t>
            </a:r>
            <a:r>
              <a:rPr lang="en-US" altLang="zh-CN" sz="2000" dirty="0" smtClean="0"/>
              <a:t> </a:t>
            </a:r>
            <a:r>
              <a:rPr lang="zh-CN" altLang="zh-CN" sz="2000" dirty="0" smtClean="0"/>
              <a:t>用面向对象的思想进行设计，由于其数据组织方式灵活自由，因此能够对工业现场数据，业务数据，历史数据，事件，报警，事务和信息模型进行统一管理与描述。</a:t>
            </a:r>
            <a:endParaRPr lang="en-US" altLang="zh-CN" sz="2000" dirty="0" smtClean="0"/>
          </a:p>
        </p:txBody>
      </p:sp>
      <p:sp>
        <p:nvSpPr>
          <p:cNvPr id="34818" name="Rectangle 2"/>
          <p:cNvSpPr>
            <a:spLocks noChangeArrowheads="1"/>
          </p:cNvSpPr>
          <p:nvPr/>
        </p:nvSpPr>
        <p:spPr bwMode="auto">
          <a:xfrm>
            <a:off x="0" y="0"/>
            <a:ext cx="9144000" cy="0"/>
          </a:xfrm>
          <a:prstGeom prst="rect">
            <a:avLst/>
          </a:prstGeom>
          <a:noFill/>
          <a:ln w="9525" cmpd="sng">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34817" name="Object 1"/>
          <p:cNvGraphicFramePr>
            <a:graphicFrameLocks noChangeAspect="1"/>
          </p:cNvGraphicFramePr>
          <p:nvPr/>
        </p:nvGraphicFramePr>
        <p:xfrm>
          <a:off x="971600" y="1268760"/>
          <a:ext cx="7432430" cy="3528392"/>
        </p:xfrm>
        <a:graphic>
          <a:graphicData uri="http://schemas.openxmlformats.org/presentationml/2006/ole">
            <mc:AlternateContent xmlns:mc="http://schemas.openxmlformats.org/markup-compatibility/2006">
              <mc:Choice xmlns:v="urn:schemas-microsoft-com:vml" Requires="v">
                <p:oleObj spid="_x0000_s34818" r:id="rId3" imgW="6292862" imgH="2984170" progId="Visio.Drawing.11">
                  <p:embed/>
                </p:oleObj>
              </mc:Choice>
              <mc:Fallback>
                <p:oleObj r:id="rId3" imgW="6292862" imgH="2984170" progId="Visio.Drawing.11">
                  <p:embed/>
                  <p:pic>
                    <p:nvPicPr>
                      <p:cNvPr id="0" name="Picture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1600" y="1268760"/>
                        <a:ext cx="7432430" cy="352839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smtClean="0"/>
              <a:t>OPC UA</a:t>
            </a:r>
            <a:r>
              <a:rPr lang="zh-CN" altLang="en-US" dirty="0" smtClean="0"/>
              <a:t>框架</a:t>
            </a:r>
            <a:r>
              <a:rPr lang="en-US" altLang="zh-CN" dirty="0" smtClean="0"/>
              <a:t>-</a:t>
            </a:r>
            <a:r>
              <a:rPr lang="zh-CN" altLang="en-US" dirty="0" smtClean="0"/>
              <a:t>数据层</a:t>
            </a:r>
            <a:endParaRPr lang="zh-CN" altLang="en-US" dirty="0"/>
          </a:p>
        </p:txBody>
      </p:sp>
      <p:sp>
        <p:nvSpPr>
          <p:cNvPr id="5" name="内容占位符 4"/>
          <p:cNvSpPr>
            <a:spLocks noGrp="1"/>
          </p:cNvSpPr>
          <p:nvPr>
            <p:ph sz="quarter" idx="1"/>
          </p:nvPr>
        </p:nvSpPr>
        <p:spPr>
          <a:xfrm>
            <a:off x="457200" y="3941400"/>
            <a:ext cx="8291264" cy="567720"/>
          </a:xfrm>
        </p:spPr>
        <p:txBody>
          <a:bodyPr>
            <a:normAutofit/>
          </a:bodyPr>
          <a:lstStyle/>
          <a:p>
            <a:r>
              <a:rPr lang="en-US" altLang="zh-CN" sz="1800" dirty="0" smtClean="0"/>
              <a:t>OPC UA</a:t>
            </a:r>
            <a:r>
              <a:rPr lang="zh-CN" altLang="zh-CN" sz="1800" dirty="0" smtClean="0"/>
              <a:t>服务层介于数据层与通讯层之间，负责处理指定的交互任务。</a:t>
            </a:r>
            <a:endParaRPr lang="zh-CN" altLang="zh-CN" sz="1800" dirty="0"/>
          </a:p>
        </p:txBody>
      </p:sp>
      <p:sp>
        <p:nvSpPr>
          <p:cNvPr id="34818" name="Rectangle 2"/>
          <p:cNvSpPr>
            <a:spLocks noChangeArrowheads="1"/>
          </p:cNvSpPr>
          <p:nvPr/>
        </p:nvSpPr>
        <p:spPr bwMode="auto">
          <a:xfrm>
            <a:off x="0" y="0"/>
            <a:ext cx="9144000" cy="0"/>
          </a:xfrm>
          <a:prstGeom prst="rect">
            <a:avLst/>
          </a:prstGeom>
          <a:noFill/>
          <a:ln w="9525" cmpd="sng">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pic>
        <p:nvPicPr>
          <p:cNvPr id="6" name="图片 5"/>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9552" y="1340768"/>
            <a:ext cx="8136904" cy="216024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smtClean="0"/>
              <a:t>OPC UA</a:t>
            </a:r>
            <a:r>
              <a:rPr lang="zh-CN" altLang="en-US" dirty="0" smtClean="0"/>
              <a:t>框架</a:t>
            </a:r>
            <a:r>
              <a:rPr lang="en-US" altLang="zh-CN" dirty="0" smtClean="0"/>
              <a:t>-</a:t>
            </a:r>
            <a:r>
              <a:rPr lang="zh-CN" altLang="en-US" dirty="0" smtClean="0"/>
              <a:t>数据层</a:t>
            </a:r>
            <a:endParaRPr lang="zh-CN" altLang="en-US" dirty="0"/>
          </a:p>
        </p:txBody>
      </p:sp>
      <p:sp>
        <p:nvSpPr>
          <p:cNvPr id="5" name="内容占位符 4"/>
          <p:cNvSpPr>
            <a:spLocks noGrp="1"/>
          </p:cNvSpPr>
          <p:nvPr>
            <p:ph sz="quarter" idx="1"/>
          </p:nvPr>
        </p:nvSpPr>
        <p:spPr>
          <a:xfrm>
            <a:off x="457200" y="4877504"/>
            <a:ext cx="8291264" cy="1431816"/>
          </a:xfrm>
        </p:spPr>
        <p:txBody>
          <a:bodyPr>
            <a:normAutofit/>
          </a:bodyPr>
          <a:lstStyle/>
          <a:p>
            <a:pPr lvl="0"/>
            <a:r>
              <a:rPr lang="zh-CN" altLang="zh-CN" sz="1800" dirty="0" smtClean="0"/>
              <a:t>安全通道：负责对</a:t>
            </a:r>
            <a:r>
              <a:rPr lang="en-US" altLang="zh-CN" sz="1800" dirty="0" smtClean="0"/>
              <a:t>UA Client</a:t>
            </a:r>
            <a:r>
              <a:rPr lang="zh-CN" altLang="zh-CN" sz="1800" dirty="0" smtClean="0"/>
              <a:t>与</a:t>
            </a:r>
            <a:r>
              <a:rPr lang="en-US" altLang="zh-CN" sz="1800" dirty="0" smtClean="0"/>
              <a:t>UA Server</a:t>
            </a:r>
            <a:r>
              <a:rPr lang="zh-CN" altLang="zh-CN" sz="1800" dirty="0" smtClean="0"/>
              <a:t>的通讯数据进行加密与解密；</a:t>
            </a:r>
          </a:p>
          <a:p>
            <a:pPr lvl="0"/>
            <a:r>
              <a:rPr lang="zh-CN" altLang="zh-CN" sz="1800" dirty="0" smtClean="0"/>
              <a:t>多种传输格式：支持二进制和</a:t>
            </a:r>
            <a:r>
              <a:rPr lang="en-US" altLang="zh-CN" sz="1800" dirty="0" smtClean="0"/>
              <a:t>HTTP</a:t>
            </a:r>
            <a:r>
              <a:rPr lang="zh-CN" altLang="zh-CN" sz="1800" dirty="0" smtClean="0"/>
              <a:t>数据传输，其中采用</a:t>
            </a:r>
            <a:r>
              <a:rPr lang="en-US" altLang="zh-CN" sz="1800" dirty="0" smtClean="0"/>
              <a:t>HTTP</a:t>
            </a:r>
            <a:r>
              <a:rPr lang="zh-CN" altLang="zh-CN" sz="1800" dirty="0" smtClean="0"/>
              <a:t>格式的数据具有防火墙友好的特性；</a:t>
            </a:r>
          </a:p>
          <a:p>
            <a:pPr lvl="0"/>
            <a:r>
              <a:rPr lang="zh-CN" altLang="zh-CN" sz="1800" dirty="0" smtClean="0"/>
              <a:t>多传输方式：目前支持</a:t>
            </a:r>
            <a:r>
              <a:rPr lang="en-US" altLang="zh-CN" sz="1800" dirty="0" smtClean="0"/>
              <a:t>TCP</a:t>
            </a:r>
            <a:r>
              <a:rPr lang="zh-CN" altLang="zh-CN" sz="1800" dirty="0" smtClean="0"/>
              <a:t>通讯，将来会支持</a:t>
            </a:r>
            <a:r>
              <a:rPr lang="en-US" altLang="zh-CN" sz="1800" dirty="0" smtClean="0"/>
              <a:t>UDP</a:t>
            </a:r>
            <a:r>
              <a:rPr lang="zh-CN" altLang="zh-CN" sz="1800" dirty="0" smtClean="0"/>
              <a:t>通讯。</a:t>
            </a:r>
            <a:endParaRPr lang="zh-CN" altLang="zh-CN" sz="1800" dirty="0"/>
          </a:p>
        </p:txBody>
      </p:sp>
      <p:sp>
        <p:nvSpPr>
          <p:cNvPr id="34818" name="Rectangle 2"/>
          <p:cNvSpPr>
            <a:spLocks noChangeArrowheads="1"/>
          </p:cNvSpPr>
          <p:nvPr/>
        </p:nvSpPr>
        <p:spPr bwMode="auto">
          <a:xfrm>
            <a:off x="0" y="0"/>
            <a:ext cx="9144000" cy="0"/>
          </a:xfrm>
          <a:prstGeom prst="rect">
            <a:avLst/>
          </a:prstGeom>
          <a:noFill/>
          <a:ln w="9525" cmpd="sng">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pic>
        <p:nvPicPr>
          <p:cNvPr id="7" name="图片 6" descr="http://tse1.mm.bing.net/th?&amp;id=OIP.M04d77bf508d0061cf7e7b619e364abf8o0&amp;w=300&amp;h=300&amp;c=0&amp;pid=1.9&amp;rs=0&amp;p=0"/>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19672" y="1412776"/>
            <a:ext cx="6192688" cy="309634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smtClean="0"/>
              <a:t>工业</a:t>
            </a:r>
            <a:r>
              <a:rPr lang="en-US" altLang="zh-CN" dirty="0" smtClean="0"/>
              <a:t>4.0</a:t>
            </a:r>
            <a:r>
              <a:rPr lang="zh-CN" altLang="en-US" dirty="0" smtClean="0"/>
              <a:t>简介</a:t>
            </a:r>
            <a:endParaRPr lang="zh-CN" altLang="en-US" dirty="0"/>
          </a:p>
        </p:txBody>
      </p:sp>
      <p:sp>
        <p:nvSpPr>
          <p:cNvPr id="3" name="内容占位符 2"/>
          <p:cNvSpPr>
            <a:spLocks noGrp="1"/>
          </p:cNvSpPr>
          <p:nvPr>
            <p:ph sz="quarter" idx="1"/>
          </p:nvPr>
        </p:nvSpPr>
        <p:spPr>
          <a:xfrm>
            <a:off x="457200" y="1700808"/>
            <a:ext cx="8147248" cy="4104456"/>
          </a:xfrm>
        </p:spPr>
        <p:txBody>
          <a:bodyPr>
            <a:normAutofit/>
          </a:bodyPr>
          <a:lstStyle/>
          <a:p>
            <a:r>
              <a:rPr lang="zh-CN" altLang="zh-CN" sz="2000" dirty="0" smtClean="0"/>
              <a:t>工业</a:t>
            </a:r>
            <a:r>
              <a:rPr lang="en-US" altLang="zh-CN" sz="2000" dirty="0" smtClean="0"/>
              <a:t>4.0</a:t>
            </a:r>
            <a:r>
              <a:rPr lang="zh-CN" altLang="zh-CN" sz="2000" dirty="0" smtClean="0"/>
              <a:t>已成为近两年科技领域及财经领域的热门词汇，它是德国人根据自身的工业基础、生产经验以及已有的科技手段所总结出的一套最佳实践</a:t>
            </a:r>
            <a:r>
              <a:rPr lang="en-US" altLang="zh-CN" sz="2000" dirty="0" smtClean="0"/>
              <a:t>(Best-Practice)</a:t>
            </a:r>
            <a:r>
              <a:rPr lang="zh-CN" altLang="zh-CN" sz="2000" dirty="0" smtClean="0"/>
              <a:t>理论体系。</a:t>
            </a:r>
            <a:endParaRPr lang="en-US" altLang="zh-CN" sz="2000" dirty="0" smtClean="0"/>
          </a:p>
          <a:p>
            <a:endParaRPr lang="zh-CN" altLang="zh-CN" sz="2000" dirty="0" smtClean="0"/>
          </a:p>
          <a:p>
            <a:r>
              <a:rPr lang="zh-CN" altLang="zh-CN" sz="2000" dirty="0" smtClean="0"/>
              <a:t>工业</a:t>
            </a:r>
            <a:r>
              <a:rPr lang="en-US" altLang="zh-CN" sz="2000" dirty="0" smtClean="0"/>
              <a:t>4.0 </a:t>
            </a:r>
            <a:r>
              <a:rPr lang="zh-CN" altLang="zh-CN" sz="2000" dirty="0" smtClean="0"/>
              <a:t>概念源于德国联邦教育部与联邦经济技术部的一份报告，该报告中提出了一种崭新的“智能制造”模式，从而更加有效的整合生产过程中的资源，并更加快速的适应来自市场的生产需求。</a:t>
            </a:r>
          </a:p>
          <a:p>
            <a:endParaRPr lang="zh-CN" altLang="en-US"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smtClean="0"/>
              <a:t>OPC UA</a:t>
            </a:r>
            <a:r>
              <a:rPr lang="zh-CN" altLang="en-US" dirty="0" smtClean="0"/>
              <a:t>学习内容与程度</a:t>
            </a:r>
            <a:endParaRPr lang="zh-CN" altLang="en-US" dirty="0"/>
          </a:p>
        </p:txBody>
      </p:sp>
      <p:sp>
        <p:nvSpPr>
          <p:cNvPr id="34818" name="Rectangle 2"/>
          <p:cNvSpPr>
            <a:spLocks noChangeArrowheads="1"/>
          </p:cNvSpPr>
          <p:nvPr/>
        </p:nvSpPr>
        <p:spPr bwMode="auto">
          <a:xfrm>
            <a:off x="0" y="0"/>
            <a:ext cx="9144000" cy="0"/>
          </a:xfrm>
          <a:prstGeom prst="rect">
            <a:avLst/>
          </a:prstGeom>
          <a:noFill/>
          <a:ln w="9525" cmpd="sng">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pic>
        <p:nvPicPr>
          <p:cNvPr id="8" name="内容占位符 7"/>
          <p:cNvPicPr>
            <a:picLocks noGrp="1"/>
          </p:cNvPicPr>
          <p:nvPr>
            <p:ph sz="quarter" idx="1"/>
          </p:nvPr>
        </p:nvPicPr>
        <p:blipFill>
          <a:blip r:embed="rId2" cstate="print">
            <a:extLst>
              <a:ext uri="{28A0092B-C50C-407E-A947-70E740481C1C}">
                <a14:useLocalDpi xmlns:a14="http://schemas.microsoft.com/office/drawing/2010/main" val="0"/>
              </a:ext>
            </a:extLst>
          </a:blip>
          <a:srcRect/>
          <a:stretch>
            <a:fillRect/>
          </a:stretch>
        </p:blipFill>
        <p:spPr bwMode="auto">
          <a:xfrm>
            <a:off x="611560" y="1340768"/>
            <a:ext cx="7453006" cy="1394581"/>
          </a:xfrm>
          <a:prstGeom prst="rect">
            <a:avLst/>
          </a:prstGeom>
          <a:noFill/>
          <a:ln>
            <a:noFill/>
          </a:ln>
        </p:spPr>
      </p:pic>
      <p:pic>
        <p:nvPicPr>
          <p:cNvPr id="9" name="图片 8"/>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1560" y="2852936"/>
            <a:ext cx="5328592" cy="1152128"/>
          </a:xfrm>
          <a:prstGeom prst="rect">
            <a:avLst/>
          </a:prstGeom>
          <a:noFill/>
          <a:ln>
            <a:noFill/>
          </a:ln>
        </p:spPr>
      </p:pic>
      <p:pic>
        <p:nvPicPr>
          <p:cNvPr id="10" name="图片 9"/>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1560" y="4146744"/>
            <a:ext cx="5184576" cy="201856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smtClean="0"/>
              <a:t>OPC UA</a:t>
            </a:r>
            <a:r>
              <a:rPr lang="zh-CN" altLang="en-US" dirty="0" smtClean="0"/>
              <a:t>服务开发</a:t>
            </a:r>
            <a:r>
              <a:rPr lang="en-US" altLang="zh-CN" dirty="0" smtClean="0"/>
              <a:t>-</a:t>
            </a:r>
            <a:r>
              <a:rPr lang="zh-CN" altLang="en-US" dirty="0" smtClean="0"/>
              <a:t>嵌入式</a:t>
            </a:r>
            <a:endParaRPr lang="zh-CN" altLang="en-US" dirty="0"/>
          </a:p>
        </p:txBody>
      </p:sp>
      <p:sp>
        <p:nvSpPr>
          <p:cNvPr id="5" name="内容占位符 4"/>
          <p:cNvSpPr>
            <a:spLocks noGrp="1"/>
          </p:cNvSpPr>
          <p:nvPr>
            <p:ph sz="quarter" idx="1"/>
          </p:nvPr>
        </p:nvSpPr>
        <p:spPr>
          <a:xfrm>
            <a:off x="457200" y="3645024"/>
            <a:ext cx="8291264" cy="2664296"/>
          </a:xfrm>
        </p:spPr>
        <p:txBody>
          <a:bodyPr>
            <a:normAutofit lnSpcReduction="10000"/>
          </a:bodyPr>
          <a:lstStyle/>
          <a:p>
            <a:pPr lvl="0"/>
            <a:r>
              <a:rPr lang="zh-CN" altLang="zh-CN" sz="2400" dirty="0" smtClean="0"/>
              <a:t>物理交互层：用于与设备的物理层进行通讯，负责将上行物理信号转换为</a:t>
            </a:r>
            <a:r>
              <a:rPr lang="en-US" altLang="zh-CN" sz="2400" dirty="0" smtClean="0"/>
              <a:t>OPC UA</a:t>
            </a:r>
            <a:r>
              <a:rPr lang="zh-CN" altLang="zh-CN" sz="2400" dirty="0" smtClean="0"/>
              <a:t>格式，将下行数据转换为物理控制信号；</a:t>
            </a:r>
          </a:p>
          <a:p>
            <a:pPr lvl="0"/>
            <a:r>
              <a:rPr lang="zh-CN" altLang="zh-CN" sz="2400" dirty="0" smtClean="0"/>
              <a:t>逻辑计算层：对采集数据及中间数据进行实时分析，对控制逻辑进行处理；</a:t>
            </a:r>
          </a:p>
          <a:p>
            <a:pPr lvl="0"/>
            <a:r>
              <a:rPr lang="zh-CN" altLang="zh-CN" sz="2400" dirty="0" smtClean="0"/>
              <a:t>应用模型：根据现场设备特性所定义的设备模型及相应的逻辑计算模型。</a:t>
            </a:r>
            <a:endParaRPr lang="zh-CN" altLang="zh-CN" sz="2400" dirty="0"/>
          </a:p>
        </p:txBody>
      </p:sp>
      <p:sp>
        <p:nvSpPr>
          <p:cNvPr id="34818" name="Rectangle 2"/>
          <p:cNvSpPr>
            <a:spLocks noChangeArrowheads="1"/>
          </p:cNvSpPr>
          <p:nvPr/>
        </p:nvSpPr>
        <p:spPr bwMode="auto">
          <a:xfrm>
            <a:off x="0" y="0"/>
            <a:ext cx="9144000" cy="0"/>
          </a:xfrm>
          <a:prstGeom prst="rect">
            <a:avLst/>
          </a:prstGeom>
          <a:noFill/>
          <a:ln w="9525" cmpd="sng">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43010" name="Rectangle 2"/>
          <p:cNvSpPr>
            <a:spLocks noChangeArrowheads="1"/>
          </p:cNvSpPr>
          <p:nvPr/>
        </p:nvSpPr>
        <p:spPr bwMode="auto">
          <a:xfrm>
            <a:off x="0" y="0"/>
            <a:ext cx="9144000" cy="0"/>
          </a:xfrm>
          <a:prstGeom prst="rect">
            <a:avLst/>
          </a:prstGeom>
          <a:noFill/>
          <a:ln w="9525" cmpd="sng">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43009" name="Object 1"/>
          <p:cNvGraphicFramePr>
            <a:graphicFrameLocks noChangeAspect="1"/>
          </p:cNvGraphicFramePr>
          <p:nvPr/>
        </p:nvGraphicFramePr>
        <p:xfrm>
          <a:off x="1475656" y="1340768"/>
          <a:ext cx="6586098" cy="2160240"/>
        </p:xfrm>
        <a:graphic>
          <a:graphicData uri="http://schemas.openxmlformats.org/presentationml/2006/ole">
            <mc:AlternateContent xmlns:mc="http://schemas.openxmlformats.org/markup-compatibility/2006">
              <mc:Choice xmlns:v="urn:schemas-microsoft-com:vml" Requires="v">
                <p:oleObj spid="_x0000_s43010" r:id="rId3" imgW="3567970" imgH="1168704" progId="Visio.Drawing.11">
                  <p:embed/>
                </p:oleObj>
              </mc:Choice>
              <mc:Fallback>
                <p:oleObj r:id="rId3" imgW="3567970" imgH="1168704" progId="Visio.Drawing.11">
                  <p:embed/>
                  <p:pic>
                    <p:nvPicPr>
                      <p:cNvPr id="0" name="Picture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75656" y="1340768"/>
                        <a:ext cx="6586098" cy="216024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smtClean="0"/>
              <a:t>OPC UA</a:t>
            </a:r>
            <a:r>
              <a:rPr lang="zh-CN" altLang="en-US" dirty="0" smtClean="0"/>
              <a:t>服务开发</a:t>
            </a:r>
            <a:r>
              <a:rPr lang="en-US" altLang="zh-CN" dirty="0" smtClean="0"/>
              <a:t>-</a:t>
            </a:r>
            <a:r>
              <a:rPr lang="zh-CN" altLang="en-US" dirty="0" smtClean="0"/>
              <a:t>物联网系统</a:t>
            </a:r>
            <a:endParaRPr lang="zh-CN" altLang="en-US" dirty="0"/>
          </a:p>
        </p:txBody>
      </p:sp>
      <p:sp>
        <p:nvSpPr>
          <p:cNvPr id="5" name="内容占位符 4"/>
          <p:cNvSpPr>
            <a:spLocks noGrp="1"/>
          </p:cNvSpPr>
          <p:nvPr>
            <p:ph sz="quarter" idx="1"/>
          </p:nvPr>
        </p:nvSpPr>
        <p:spPr>
          <a:xfrm>
            <a:off x="457200" y="3212976"/>
            <a:ext cx="8291264" cy="3240360"/>
          </a:xfrm>
        </p:spPr>
        <p:txBody>
          <a:bodyPr>
            <a:noAutofit/>
          </a:bodyPr>
          <a:lstStyle/>
          <a:p>
            <a:pPr lvl="0"/>
            <a:r>
              <a:rPr lang="zh-CN" altLang="zh-CN" sz="1800" dirty="0" smtClean="0"/>
              <a:t>设备通讯层：与现场多个且不同种类的设备进行通讯，负责数据的采集，命令的下发，通讯链路的维护以及通讯协议的转换等；</a:t>
            </a:r>
          </a:p>
          <a:p>
            <a:pPr lvl="0"/>
            <a:r>
              <a:rPr lang="zh-CN" altLang="zh-CN" sz="1800" dirty="0" smtClean="0"/>
              <a:t>业务处理层：将采集上来的信号变为简单易懂的数据；将所需执行的任务分解为具体的控制命令；将过程化的数据进行集中处理，形成有价值的业务导向信息；</a:t>
            </a:r>
          </a:p>
          <a:p>
            <a:pPr lvl="0"/>
            <a:r>
              <a:rPr lang="zh-CN" altLang="zh-CN" sz="1800" dirty="0" smtClean="0"/>
              <a:t>应用模型：根据现场设备特性定义的设备模型，以及以服务为导向的业务管理模型；</a:t>
            </a:r>
          </a:p>
          <a:p>
            <a:pPr lvl="0"/>
            <a:r>
              <a:rPr lang="zh-CN" altLang="zh-CN" sz="1800" dirty="0" smtClean="0"/>
              <a:t>配置管理：负责在地址空间中动态的创建设备通讯实例和业务处理实例；</a:t>
            </a:r>
          </a:p>
          <a:p>
            <a:pPr lvl="0"/>
            <a:r>
              <a:rPr lang="zh-CN" altLang="zh-CN" sz="1800" dirty="0" smtClean="0"/>
              <a:t>历史管理：负责记录程序运行过程中的设备数据与业务数据，并对外提供查询服务。</a:t>
            </a:r>
            <a:endParaRPr lang="zh-CN" altLang="zh-CN" sz="1800" dirty="0"/>
          </a:p>
        </p:txBody>
      </p:sp>
      <p:sp>
        <p:nvSpPr>
          <p:cNvPr id="34818" name="Rectangle 2"/>
          <p:cNvSpPr>
            <a:spLocks noChangeArrowheads="1"/>
          </p:cNvSpPr>
          <p:nvPr/>
        </p:nvSpPr>
        <p:spPr bwMode="auto">
          <a:xfrm>
            <a:off x="0" y="0"/>
            <a:ext cx="9144000" cy="0"/>
          </a:xfrm>
          <a:prstGeom prst="rect">
            <a:avLst/>
          </a:prstGeom>
          <a:noFill/>
          <a:ln w="9525" cmpd="sng">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43010" name="Rectangle 2"/>
          <p:cNvSpPr>
            <a:spLocks noChangeArrowheads="1"/>
          </p:cNvSpPr>
          <p:nvPr/>
        </p:nvSpPr>
        <p:spPr bwMode="auto">
          <a:xfrm>
            <a:off x="0" y="0"/>
            <a:ext cx="9144000" cy="0"/>
          </a:xfrm>
          <a:prstGeom prst="rect">
            <a:avLst/>
          </a:prstGeom>
          <a:noFill/>
          <a:ln w="9525" cmpd="sng">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46084" name="Rectangle 4"/>
          <p:cNvSpPr>
            <a:spLocks noChangeArrowheads="1"/>
          </p:cNvSpPr>
          <p:nvPr/>
        </p:nvSpPr>
        <p:spPr bwMode="auto">
          <a:xfrm>
            <a:off x="0" y="0"/>
            <a:ext cx="9144000" cy="0"/>
          </a:xfrm>
          <a:prstGeom prst="rect">
            <a:avLst/>
          </a:prstGeom>
          <a:noFill/>
          <a:ln w="9525" cmpd="sng">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46083" name="Object 3"/>
          <p:cNvGraphicFramePr>
            <a:graphicFrameLocks noChangeAspect="1"/>
          </p:cNvGraphicFramePr>
          <p:nvPr/>
        </p:nvGraphicFramePr>
        <p:xfrm>
          <a:off x="1259632" y="1209200"/>
          <a:ext cx="6588195" cy="1931768"/>
        </p:xfrm>
        <a:graphic>
          <a:graphicData uri="http://schemas.openxmlformats.org/presentationml/2006/ole">
            <mc:AlternateContent xmlns:mc="http://schemas.openxmlformats.org/markup-compatibility/2006">
              <mc:Choice xmlns:v="urn:schemas-microsoft-com:vml" Requires="v">
                <p:oleObj spid="_x0000_s46084" r:id="rId3" imgW="4354686" imgH="1276678" progId="Visio.Drawing.11">
                  <p:embed/>
                </p:oleObj>
              </mc:Choice>
              <mc:Fallback>
                <p:oleObj r:id="rId3" imgW="4354686" imgH="1276678" progId="Visio.Drawing.11">
                  <p:embed/>
                  <p:pic>
                    <p:nvPicPr>
                      <p:cNvPr id="0"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59632" y="1209200"/>
                        <a:ext cx="6588195" cy="193176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smtClean="0"/>
              <a:t>OPC UA</a:t>
            </a:r>
            <a:r>
              <a:rPr lang="zh-CN" altLang="en-US" dirty="0" smtClean="0"/>
              <a:t>生态系统</a:t>
            </a:r>
            <a:endParaRPr lang="zh-CN" altLang="en-US" dirty="0"/>
          </a:p>
        </p:txBody>
      </p:sp>
      <p:sp>
        <p:nvSpPr>
          <p:cNvPr id="34818" name="Rectangle 2"/>
          <p:cNvSpPr>
            <a:spLocks noChangeArrowheads="1"/>
          </p:cNvSpPr>
          <p:nvPr/>
        </p:nvSpPr>
        <p:spPr bwMode="auto">
          <a:xfrm>
            <a:off x="0" y="0"/>
            <a:ext cx="9144000" cy="0"/>
          </a:xfrm>
          <a:prstGeom prst="rect">
            <a:avLst/>
          </a:prstGeom>
          <a:noFill/>
          <a:ln w="9525" cmpd="sng">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43010" name="Rectangle 2"/>
          <p:cNvSpPr>
            <a:spLocks noChangeArrowheads="1"/>
          </p:cNvSpPr>
          <p:nvPr/>
        </p:nvSpPr>
        <p:spPr bwMode="auto">
          <a:xfrm>
            <a:off x="0" y="0"/>
            <a:ext cx="9144000" cy="0"/>
          </a:xfrm>
          <a:prstGeom prst="rect">
            <a:avLst/>
          </a:prstGeom>
          <a:noFill/>
          <a:ln w="9525" cmpd="sng">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46084" name="Rectangle 4"/>
          <p:cNvSpPr>
            <a:spLocks noChangeArrowheads="1"/>
          </p:cNvSpPr>
          <p:nvPr/>
        </p:nvSpPr>
        <p:spPr bwMode="auto">
          <a:xfrm>
            <a:off x="0" y="0"/>
            <a:ext cx="9144000" cy="0"/>
          </a:xfrm>
          <a:prstGeom prst="rect">
            <a:avLst/>
          </a:prstGeom>
          <a:noFill/>
          <a:ln w="9525" cmpd="sng">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47108" name="Rectangle 4"/>
          <p:cNvSpPr>
            <a:spLocks noChangeArrowheads="1"/>
          </p:cNvSpPr>
          <p:nvPr/>
        </p:nvSpPr>
        <p:spPr bwMode="auto">
          <a:xfrm>
            <a:off x="0" y="0"/>
            <a:ext cx="9144000" cy="0"/>
          </a:xfrm>
          <a:prstGeom prst="rect">
            <a:avLst/>
          </a:prstGeom>
          <a:noFill/>
          <a:ln w="9525" cmpd="sng">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47107" name="Object 3"/>
          <p:cNvGraphicFramePr>
            <a:graphicFrameLocks noChangeAspect="1"/>
          </p:cNvGraphicFramePr>
          <p:nvPr/>
        </p:nvGraphicFramePr>
        <p:xfrm>
          <a:off x="2267744" y="1242717"/>
          <a:ext cx="4248472" cy="5016731"/>
        </p:xfrm>
        <a:graphic>
          <a:graphicData uri="http://schemas.openxmlformats.org/presentationml/2006/ole">
            <mc:AlternateContent xmlns:mc="http://schemas.openxmlformats.org/markup-compatibility/2006">
              <mc:Choice xmlns:v="urn:schemas-microsoft-com:vml" Requires="v">
                <p:oleObj spid="_x0000_s47108" r:id="rId3" imgW="6539048" imgH="7711678" progId="Visio.Drawing.11">
                  <p:embed/>
                </p:oleObj>
              </mc:Choice>
              <mc:Fallback>
                <p:oleObj r:id="rId3" imgW="6539048" imgH="7711678" progId="Visio.Drawing.11">
                  <p:embed/>
                  <p:pic>
                    <p:nvPicPr>
                      <p:cNvPr id="0"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67744" y="1242717"/>
                        <a:ext cx="4248472" cy="501673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780928"/>
            <a:ext cx="7772400" cy="819522"/>
          </a:xfrm>
        </p:spPr>
        <p:txBody>
          <a:bodyPr/>
          <a:lstStyle/>
          <a:p>
            <a:r>
              <a:rPr lang="zh-CN" altLang="en-US" dirty="0" smtClean="0"/>
              <a:t>谢谢</a:t>
            </a:r>
            <a:endParaRPr lang="zh-CN" alt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smtClean="0"/>
              <a:t>如何打造智能工厂</a:t>
            </a:r>
            <a:endParaRPr lang="zh-CN" altLang="en-US" dirty="0"/>
          </a:p>
        </p:txBody>
      </p:sp>
      <p:sp>
        <p:nvSpPr>
          <p:cNvPr id="3" name="内容占位符 2"/>
          <p:cNvSpPr>
            <a:spLocks noGrp="1"/>
          </p:cNvSpPr>
          <p:nvPr>
            <p:ph sz="quarter" idx="1"/>
          </p:nvPr>
        </p:nvSpPr>
        <p:spPr>
          <a:xfrm>
            <a:off x="457200" y="1700808"/>
            <a:ext cx="7643192" cy="4104456"/>
          </a:xfrm>
        </p:spPr>
        <p:txBody>
          <a:bodyPr>
            <a:normAutofit lnSpcReduction="10000"/>
          </a:bodyPr>
          <a:lstStyle/>
          <a:p>
            <a:pPr lvl="1"/>
            <a:r>
              <a:rPr lang="zh-CN" altLang="zh-CN" sz="2400" dirty="0" smtClean="0"/>
              <a:t>通过信息化技术与自动化技术的结合，构建深度整合的数字化工厂；</a:t>
            </a:r>
          </a:p>
          <a:p>
            <a:pPr lvl="1"/>
            <a:r>
              <a:rPr lang="zh-CN" altLang="zh-CN" sz="2400" dirty="0" smtClean="0"/>
              <a:t>将</a:t>
            </a:r>
            <a:r>
              <a:rPr lang="zh-CN" altLang="en-US" sz="2400" dirty="0" smtClean="0"/>
              <a:t>条码、射频、二维码等标示技术</a:t>
            </a:r>
            <a:r>
              <a:rPr lang="zh-CN" altLang="zh-CN" sz="2400" dirty="0" smtClean="0"/>
              <a:t>应用于</a:t>
            </a:r>
            <a:r>
              <a:rPr lang="zh-CN" altLang="en-US" sz="2400" dirty="0" smtClean="0"/>
              <a:t>仓储</a:t>
            </a:r>
            <a:r>
              <a:rPr lang="zh-CN" altLang="zh-CN" sz="2400" dirty="0" smtClean="0"/>
              <a:t>管理、</a:t>
            </a:r>
            <a:r>
              <a:rPr lang="zh-CN" altLang="en-US" sz="2400" dirty="0" smtClean="0"/>
              <a:t>智能配料</a:t>
            </a:r>
            <a:r>
              <a:rPr lang="zh-CN" altLang="zh-CN" sz="2400" dirty="0" smtClean="0"/>
              <a:t>，生产追溯等环节，形成智能化的物流与生产周期管理体系；</a:t>
            </a:r>
          </a:p>
          <a:p>
            <a:pPr lvl="1"/>
            <a:r>
              <a:rPr lang="zh-CN" altLang="zh-CN" sz="2400" dirty="0" smtClean="0"/>
              <a:t>通过设备间的互联，提高设备间的相互协作能力，从而使生产流程更加灵活；</a:t>
            </a:r>
          </a:p>
          <a:p>
            <a:pPr lvl="1"/>
            <a:r>
              <a:rPr lang="zh-CN" altLang="zh-CN" sz="2400" dirty="0" smtClean="0"/>
              <a:t>利用机器视觉，人工智能等技术，使机器人与设备具备更加智能化的功能；</a:t>
            </a:r>
          </a:p>
          <a:p>
            <a:pPr lvl="1"/>
            <a:r>
              <a:rPr lang="zh-CN" altLang="zh-CN" sz="2400" dirty="0" smtClean="0"/>
              <a:t>通过对能源与物料消耗情况的监测与分析，得出节能降耗方案，打造绿色工厂。</a:t>
            </a:r>
          </a:p>
          <a:p>
            <a:endParaRPr lang="zh-CN" altLang="zh-CN" sz="2000" dirty="0" smtClean="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smtClean="0"/>
              <a:t>新一代信息技术是工业</a:t>
            </a:r>
            <a:r>
              <a:rPr lang="en-US" altLang="zh-CN" dirty="0" smtClean="0"/>
              <a:t>4.0</a:t>
            </a:r>
            <a:r>
              <a:rPr lang="zh-CN" altLang="en-US" dirty="0" smtClean="0"/>
              <a:t>的契机</a:t>
            </a:r>
            <a:endParaRPr lang="zh-CN" altLang="en-US" dirty="0"/>
          </a:p>
        </p:txBody>
      </p:sp>
      <p:sp>
        <p:nvSpPr>
          <p:cNvPr id="3" name="内容占位符 2"/>
          <p:cNvSpPr>
            <a:spLocks noGrp="1"/>
          </p:cNvSpPr>
          <p:nvPr>
            <p:ph sz="quarter" idx="1"/>
          </p:nvPr>
        </p:nvSpPr>
        <p:spPr>
          <a:xfrm>
            <a:off x="457200" y="1700808"/>
            <a:ext cx="7643192" cy="4104456"/>
          </a:xfrm>
        </p:spPr>
        <p:txBody>
          <a:bodyPr>
            <a:normAutofit/>
          </a:bodyPr>
          <a:lstStyle/>
          <a:p>
            <a:pPr lvl="1"/>
            <a:r>
              <a:rPr lang="zh-CN" altLang="en-US" sz="2400" dirty="0" smtClean="0"/>
              <a:t>网络：工业以太网确保了设备与设备，设备与系统，系统与系统之间的互联互通；</a:t>
            </a:r>
            <a:endParaRPr lang="zh-CN" altLang="zh-CN" sz="2400" dirty="0" smtClean="0"/>
          </a:p>
          <a:p>
            <a:pPr lvl="1"/>
            <a:r>
              <a:rPr lang="zh-CN" altLang="en-US" sz="2400" dirty="0" smtClean="0"/>
              <a:t>硬件：硬件架构的体系化与标准化对类</a:t>
            </a:r>
            <a:r>
              <a:rPr lang="en-US" altLang="zh-CN" sz="2400" dirty="0" smtClean="0"/>
              <a:t>Linux</a:t>
            </a:r>
            <a:r>
              <a:rPr lang="zh-CN" altLang="en-US" sz="2400" dirty="0" smtClean="0"/>
              <a:t>的操作系统形成有力的支撑，使智能硬件的开发环境与运行环境更接近于</a:t>
            </a:r>
            <a:r>
              <a:rPr lang="en-US" altLang="zh-CN" sz="2400" dirty="0" smtClean="0"/>
              <a:t>PC</a:t>
            </a:r>
            <a:r>
              <a:rPr lang="zh-CN" altLang="en-US" sz="2400" dirty="0" smtClean="0"/>
              <a:t>，从而方便实现复杂的数据处理与网络通讯功能；同时硬件性能的提升也使图像识别这种复杂算法变为可能；</a:t>
            </a:r>
            <a:endParaRPr lang="zh-CN" altLang="zh-CN" sz="2400" dirty="0" smtClean="0"/>
          </a:p>
          <a:p>
            <a:pPr lvl="1"/>
            <a:r>
              <a:rPr lang="zh-CN" altLang="en-US" sz="2400" dirty="0" smtClean="0"/>
              <a:t>软件</a:t>
            </a:r>
            <a:r>
              <a:rPr lang="en-US" altLang="zh-CN" sz="2400" dirty="0" smtClean="0"/>
              <a:t>: </a:t>
            </a:r>
            <a:r>
              <a:rPr lang="zh-CN" altLang="en-US" sz="2400" dirty="0" smtClean="0"/>
              <a:t>软件工程的体系化，软件人才的充裕，以及底层开发模块的开源与共享大大降低了工业软件的开发周期与成本，同时丰富了工业软件的功能。</a:t>
            </a:r>
            <a:endParaRPr lang="zh-CN" altLang="zh-CN" sz="2400" dirty="0" smtClean="0"/>
          </a:p>
          <a:p>
            <a:endParaRPr lang="zh-CN" altLang="zh-CN" sz="2000" dirty="0" smtClean="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smtClean="0"/>
              <a:t>工业</a:t>
            </a:r>
            <a:r>
              <a:rPr lang="en-US" altLang="zh-CN" dirty="0" smtClean="0"/>
              <a:t>4.0</a:t>
            </a:r>
            <a:r>
              <a:rPr lang="zh-CN" altLang="en-US" dirty="0" smtClean="0"/>
              <a:t>体系的复杂性</a:t>
            </a:r>
            <a:endParaRPr lang="zh-CN" altLang="en-US" dirty="0"/>
          </a:p>
        </p:txBody>
      </p:sp>
      <p:sp>
        <p:nvSpPr>
          <p:cNvPr id="3" name="内容占位符 2"/>
          <p:cNvSpPr>
            <a:spLocks noGrp="1"/>
          </p:cNvSpPr>
          <p:nvPr>
            <p:ph sz="quarter" idx="1"/>
          </p:nvPr>
        </p:nvSpPr>
        <p:spPr>
          <a:xfrm>
            <a:off x="457200" y="2204864"/>
            <a:ext cx="7643192" cy="2160240"/>
          </a:xfrm>
        </p:spPr>
        <p:txBody>
          <a:bodyPr>
            <a:normAutofit/>
          </a:bodyPr>
          <a:lstStyle/>
          <a:p>
            <a:pPr lvl="1"/>
            <a:r>
              <a:rPr lang="zh-CN" altLang="en-US" sz="2400" dirty="0" smtClean="0"/>
              <a:t>众多专业领域：</a:t>
            </a:r>
            <a:r>
              <a:rPr lang="zh-CN" altLang="zh-CN" sz="2400" dirty="0" smtClean="0"/>
              <a:t>机械，电子，自动化，</a:t>
            </a:r>
            <a:r>
              <a:rPr lang="en-US" altLang="zh-CN" sz="2400" dirty="0" smtClean="0"/>
              <a:t>IT</a:t>
            </a:r>
            <a:r>
              <a:rPr lang="zh-CN" altLang="en-US" sz="2400" dirty="0" smtClean="0"/>
              <a:t>，工程管理；</a:t>
            </a:r>
            <a:endParaRPr lang="zh-CN" altLang="zh-CN" sz="2400" dirty="0" smtClean="0"/>
          </a:p>
          <a:p>
            <a:pPr lvl="1"/>
            <a:r>
              <a:rPr lang="zh-CN" altLang="en-US" sz="2400" dirty="0" smtClean="0"/>
              <a:t>多样性应用技术：</a:t>
            </a:r>
            <a:r>
              <a:rPr lang="zh-CN" altLang="zh-CN" sz="2400" dirty="0" smtClean="0"/>
              <a:t>信息技术，感知技术，控制器，人工智能</a:t>
            </a:r>
            <a:r>
              <a:rPr lang="zh-CN" altLang="en-US" sz="2400" dirty="0" smtClean="0"/>
              <a:t>，仓储物流。</a:t>
            </a:r>
            <a:endParaRPr lang="zh-CN" altLang="zh-CN" sz="2400" dirty="0" smtClean="0"/>
          </a:p>
          <a:p>
            <a:endParaRPr lang="zh-CN" altLang="zh-CN" sz="2000" dirty="0" smtClean="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smtClean="0"/>
              <a:t>工业</a:t>
            </a:r>
            <a:r>
              <a:rPr lang="en-US" altLang="zh-CN" dirty="0" smtClean="0"/>
              <a:t>4.0</a:t>
            </a:r>
            <a:r>
              <a:rPr lang="zh-CN" altLang="en-US" dirty="0" smtClean="0"/>
              <a:t>概念体系</a:t>
            </a:r>
            <a:endParaRPr lang="zh-CN" altLang="en-US" dirty="0"/>
          </a:p>
        </p:txBody>
      </p:sp>
      <p:sp>
        <p:nvSpPr>
          <p:cNvPr id="3" name="内容占位符 2"/>
          <p:cNvSpPr>
            <a:spLocks noGrp="1"/>
          </p:cNvSpPr>
          <p:nvPr>
            <p:ph sz="quarter" idx="1"/>
          </p:nvPr>
        </p:nvSpPr>
        <p:spPr>
          <a:xfrm>
            <a:off x="457200" y="2204864"/>
            <a:ext cx="7643192" cy="2160240"/>
          </a:xfrm>
        </p:spPr>
        <p:txBody>
          <a:bodyPr>
            <a:normAutofit/>
          </a:bodyPr>
          <a:lstStyle/>
          <a:p>
            <a:pPr lvl="1"/>
            <a:r>
              <a:rPr lang="zh-CN" altLang="en-US" sz="2400" dirty="0" smtClean="0"/>
              <a:t>物理信息系统（</a:t>
            </a:r>
            <a:r>
              <a:rPr lang="en-US" altLang="zh-CN" sz="2400" dirty="0" smtClean="0"/>
              <a:t>Cyber-Physic System</a:t>
            </a:r>
            <a:r>
              <a:rPr lang="zh-CN" altLang="en-US" sz="2400" dirty="0" smtClean="0"/>
              <a:t>）</a:t>
            </a:r>
            <a:endParaRPr lang="en-US" altLang="zh-CN" sz="2400" dirty="0" smtClean="0"/>
          </a:p>
          <a:p>
            <a:pPr lvl="1"/>
            <a:r>
              <a:rPr lang="zh-CN" altLang="en-US" sz="2400" dirty="0" smtClean="0"/>
              <a:t>工业物联网（</a:t>
            </a:r>
            <a:r>
              <a:rPr lang="en-US" altLang="zh-CN" sz="2400" dirty="0" smtClean="0"/>
              <a:t>Industry Internet Of Things</a:t>
            </a:r>
            <a:r>
              <a:rPr lang="zh-CN" altLang="en-US" sz="2400" dirty="0" smtClean="0"/>
              <a:t>）</a:t>
            </a:r>
            <a:endParaRPr lang="en-US" altLang="zh-CN" sz="2400" dirty="0" smtClean="0"/>
          </a:p>
          <a:p>
            <a:pPr lvl="1"/>
            <a:r>
              <a:rPr lang="zh-CN" altLang="en-US" sz="2400" dirty="0" smtClean="0"/>
              <a:t>互联网服务（</a:t>
            </a:r>
            <a:r>
              <a:rPr lang="en-US" altLang="zh-CN" sz="2400" dirty="0" smtClean="0"/>
              <a:t>Internet Of Service</a:t>
            </a:r>
            <a:r>
              <a:rPr lang="zh-CN" altLang="en-US" sz="2400" dirty="0" smtClean="0"/>
              <a:t>）</a:t>
            </a:r>
            <a:endParaRPr lang="zh-CN" altLang="zh-CN" sz="2400" dirty="0" smtClean="0"/>
          </a:p>
          <a:p>
            <a:endParaRPr lang="zh-CN" altLang="zh-CN" sz="2000" dirty="0" smtClean="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780928"/>
            <a:ext cx="7772400" cy="819522"/>
          </a:xfrm>
        </p:spPr>
        <p:txBody>
          <a:bodyPr/>
          <a:lstStyle/>
          <a:p>
            <a:r>
              <a:rPr lang="zh-CN" altLang="en-US" dirty="0" smtClean="0"/>
              <a:t>物理信息系统（</a:t>
            </a:r>
            <a:r>
              <a:rPr lang="en-US" altLang="zh-CN" dirty="0" smtClean="0"/>
              <a:t>CPS</a:t>
            </a:r>
            <a:r>
              <a:rPr lang="zh-CN" altLang="en-US" dirty="0" smtClean="0"/>
              <a:t>）</a:t>
            </a:r>
            <a:endParaRPr lang="zh-CN" altLang="en-US" dirty="0"/>
          </a:p>
        </p:txBody>
      </p:sp>
      <p:pic>
        <p:nvPicPr>
          <p:cNvPr id="3" name="图片 2" descr="http://tse1.mm.bing.net/th?&amp;id=OIP.M27502901b7befa1c84f869186081eab1o0&amp;w=300&amp;h=300&amp;c=0&amp;pid=1.9&amp;rs=0&amp;p=0"/>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933234" y="3682196"/>
            <a:ext cx="2598661" cy="2016224"/>
          </a:xfrm>
          <a:prstGeom prst="rect">
            <a:avLst/>
          </a:prstGeom>
          <a:noFill/>
          <a:ln>
            <a:noFill/>
          </a:ln>
        </p:spPr>
      </p:pic>
      <p:pic>
        <p:nvPicPr>
          <p:cNvPr id="4" name="图片 3" descr="http://tse1.mm.bing.net/th?&amp;id=OIP.Md1d3fb85319ed3cd3932b4b68a5d198do0&amp;w=300&amp;h=300&amp;c=0&amp;pid=1.9&amp;rs=0&amp;p=0"/>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48083" y="3662442"/>
            <a:ext cx="2535362" cy="207081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smtClean="0"/>
              <a:t>CPS</a:t>
            </a:r>
            <a:r>
              <a:rPr lang="zh-CN" altLang="en-US" dirty="0" smtClean="0"/>
              <a:t>概述</a:t>
            </a:r>
            <a:endParaRPr lang="zh-CN" altLang="en-US" dirty="0"/>
          </a:p>
        </p:txBody>
      </p:sp>
      <p:sp>
        <p:nvSpPr>
          <p:cNvPr id="3" name="内容占位符 2"/>
          <p:cNvSpPr>
            <a:spLocks noGrp="1"/>
          </p:cNvSpPr>
          <p:nvPr>
            <p:ph sz="quarter" idx="1"/>
          </p:nvPr>
        </p:nvSpPr>
        <p:spPr>
          <a:xfrm>
            <a:off x="457200" y="1556792"/>
            <a:ext cx="7643192" cy="4104456"/>
          </a:xfrm>
        </p:spPr>
        <p:txBody>
          <a:bodyPr>
            <a:normAutofit/>
          </a:bodyPr>
          <a:lstStyle/>
          <a:p>
            <a:pPr lvl="1"/>
            <a:r>
              <a:rPr lang="zh-CN" altLang="zh-CN" sz="2400" dirty="0" smtClean="0"/>
              <a:t>物理信息系统</a:t>
            </a:r>
            <a:r>
              <a:rPr lang="en-US" altLang="zh-CN" sz="2400" dirty="0" smtClean="0"/>
              <a:t>Cyber-Physical System(CPS)</a:t>
            </a:r>
            <a:r>
              <a:rPr lang="zh-CN" altLang="zh-CN" sz="2400" dirty="0" smtClean="0"/>
              <a:t>由一系列</a:t>
            </a:r>
            <a:r>
              <a:rPr lang="zh-CN" altLang="en-US" sz="2400" dirty="0" smtClean="0"/>
              <a:t>具备</a:t>
            </a:r>
            <a:r>
              <a:rPr lang="en-US" altLang="zh-CN" sz="2400" dirty="0" smtClean="0"/>
              <a:t>CPS</a:t>
            </a:r>
            <a:r>
              <a:rPr lang="zh-CN" altLang="zh-CN" sz="2400" dirty="0" smtClean="0"/>
              <a:t>特性</a:t>
            </a:r>
            <a:r>
              <a:rPr lang="zh-CN" altLang="en-US" sz="2400" dirty="0" smtClean="0"/>
              <a:t>的智能设备组成，它们通过工业以太网实现互联互通，相互协同，构成智能化的生产模式；</a:t>
            </a:r>
            <a:endParaRPr lang="en-US" altLang="zh-CN" sz="2400" dirty="0" smtClean="0"/>
          </a:p>
          <a:p>
            <a:pPr lvl="1"/>
            <a:r>
              <a:rPr lang="zh-CN" altLang="zh-CN" sz="2400" dirty="0" smtClean="0"/>
              <a:t>在具体的应用中，</a:t>
            </a:r>
            <a:r>
              <a:rPr lang="en-US" altLang="zh-CN" sz="2400" dirty="0" smtClean="0"/>
              <a:t>CPS</a:t>
            </a:r>
            <a:r>
              <a:rPr lang="zh-CN" altLang="zh-CN" sz="2400" dirty="0" smtClean="0"/>
              <a:t>节点对应的是生产体系中的各类设备，如</a:t>
            </a:r>
            <a:r>
              <a:rPr lang="en-US" altLang="zh-CN" sz="2400" dirty="0" smtClean="0"/>
              <a:t>PLC</a:t>
            </a:r>
            <a:r>
              <a:rPr lang="zh-CN" altLang="zh-CN" sz="2400" dirty="0" smtClean="0"/>
              <a:t>、机械手、</a:t>
            </a:r>
            <a:r>
              <a:rPr lang="en-US" altLang="zh-CN" sz="2400" dirty="0" smtClean="0"/>
              <a:t>RFID </a:t>
            </a:r>
            <a:r>
              <a:rPr lang="zh-CN" altLang="zh-CN" sz="2400" dirty="0" smtClean="0"/>
              <a:t>读写器、传感器与摄像头等</a:t>
            </a:r>
            <a:r>
              <a:rPr lang="zh-CN" altLang="en-US" sz="2400" dirty="0" smtClean="0"/>
              <a:t>；</a:t>
            </a:r>
            <a:endParaRPr lang="en-US" altLang="zh-CN" sz="2400" dirty="0" smtClean="0"/>
          </a:p>
          <a:p>
            <a:pPr lvl="1"/>
            <a:r>
              <a:rPr lang="en-US" altLang="zh-CN" sz="2400" dirty="0" smtClean="0"/>
              <a:t>CPS</a:t>
            </a:r>
            <a:r>
              <a:rPr lang="zh-CN" altLang="en-US" sz="2400" dirty="0" smtClean="0"/>
              <a:t>系统设备通常具备与其他设备进行横向协同的能力，同时能够与工厂信息系统进行无缝整合。</a:t>
            </a:r>
            <a:endParaRPr lang="zh-CN" altLang="zh-CN" sz="2000" dirty="0" smtClean="0"/>
          </a:p>
        </p:txBody>
      </p: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质朴">
  <a:themeElements>
    <a:clrScheme name="质朴">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B292CA"/>
      </a:hlink>
      <a:folHlink>
        <a:srgbClr val="6B5680"/>
      </a:folHlink>
    </a:clrScheme>
    <a:fontScheme name="质朴">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质朴">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Origin</Template>
  <TotalTime>87</TotalTime>
  <Words>1830</Words>
  <Application>Microsoft Office PowerPoint</Application>
  <PresentationFormat>全屏显示(4:3)</PresentationFormat>
  <Paragraphs>98</Paragraphs>
  <Slides>34</Slides>
  <Notes>0</Notes>
  <HiddenSlides>0</HiddenSlides>
  <MMClips>0</MMClips>
  <ScaleCrop>false</ScaleCrop>
  <HeadingPairs>
    <vt:vector size="8" baseType="variant">
      <vt:variant>
        <vt:lpstr>已用的字体</vt:lpstr>
      </vt:variant>
      <vt:variant>
        <vt:i4>6</vt:i4>
      </vt:variant>
      <vt:variant>
        <vt:lpstr>主题</vt:lpstr>
      </vt:variant>
      <vt:variant>
        <vt:i4>1</vt:i4>
      </vt:variant>
      <vt:variant>
        <vt:lpstr>嵌入 OLE 服务器</vt:lpstr>
      </vt:variant>
      <vt:variant>
        <vt:i4>1</vt:i4>
      </vt:variant>
      <vt:variant>
        <vt:lpstr>幻灯片标题</vt:lpstr>
      </vt:variant>
      <vt:variant>
        <vt:i4>34</vt:i4>
      </vt:variant>
    </vt:vector>
  </HeadingPairs>
  <TitlesOfParts>
    <vt:vector size="42" baseType="lpstr">
      <vt:lpstr>华文新魏</vt:lpstr>
      <vt:lpstr>宋体</vt:lpstr>
      <vt:lpstr>Bookman Old Style</vt:lpstr>
      <vt:lpstr>Gill Sans MT</vt:lpstr>
      <vt:lpstr>Wingdings</vt:lpstr>
      <vt:lpstr>Wingdings 3</vt:lpstr>
      <vt:lpstr>质朴</vt:lpstr>
      <vt:lpstr>Visio.Drawing.11</vt:lpstr>
      <vt:lpstr>OPC UA-工业4.0技术路线图</vt:lpstr>
      <vt:lpstr>工业4.0</vt:lpstr>
      <vt:lpstr>工业4.0简介</vt:lpstr>
      <vt:lpstr>如何打造智能工厂</vt:lpstr>
      <vt:lpstr>新一代信息技术是工业4.0的契机</vt:lpstr>
      <vt:lpstr>工业4.0体系的复杂性</vt:lpstr>
      <vt:lpstr>工业4.0概念体系</vt:lpstr>
      <vt:lpstr>物理信息系统（CPS）</vt:lpstr>
      <vt:lpstr>CPS概述</vt:lpstr>
      <vt:lpstr>CPS应用场景</vt:lpstr>
      <vt:lpstr>CPS二元属性与两项原则</vt:lpstr>
      <vt:lpstr>不符合两项原则的设备</vt:lpstr>
      <vt:lpstr>工业物联网系统（IIOT）</vt:lpstr>
      <vt:lpstr>工业物联网概述</vt:lpstr>
      <vt:lpstr>工业物联网应用场景</vt:lpstr>
      <vt:lpstr>工业物联网特性</vt:lpstr>
      <vt:lpstr>未来的智能工厂</vt:lpstr>
      <vt:lpstr>CPS系统</vt:lpstr>
      <vt:lpstr>物联网平台 </vt:lpstr>
      <vt:lpstr>协同与合作</vt:lpstr>
      <vt:lpstr>OPC UA</vt:lpstr>
      <vt:lpstr>OPC UA简介</vt:lpstr>
      <vt:lpstr>OPC UA价值-系统集成者</vt:lpstr>
      <vt:lpstr>OPC UA价值-开发者</vt:lpstr>
      <vt:lpstr>OPC UA架构</vt:lpstr>
      <vt:lpstr>OPC UA网络架构-C/S</vt:lpstr>
      <vt:lpstr>OPC UA框架-数据层</vt:lpstr>
      <vt:lpstr>OPC UA框架-数据层</vt:lpstr>
      <vt:lpstr>OPC UA框架-数据层</vt:lpstr>
      <vt:lpstr>OPC UA学习内容与程度</vt:lpstr>
      <vt:lpstr>OPC UA服务开发-嵌入式</vt:lpstr>
      <vt:lpstr>OPC UA服务开发-物联网系统</vt:lpstr>
      <vt:lpstr>OPC UA生态系统</vt:lpstr>
      <vt:lpstr>谢谢</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OPC UA-工业4.0技术路线图</dc:title>
  <dc:creator>dingyan</dc:creator>
  <cp:lastModifiedBy>dingyan</cp:lastModifiedBy>
  <cp:revision>23</cp:revision>
  <dcterms:modified xsi:type="dcterms:W3CDTF">2015-11-29T03:44:48Z</dcterms:modified>
</cp:coreProperties>
</file>